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604" r:id="rId4"/>
    <p:sldId id="559" r:id="rId5"/>
    <p:sldId id="561" r:id="rId6"/>
    <p:sldId id="562" r:id="rId7"/>
    <p:sldId id="563" r:id="rId8"/>
    <p:sldId id="564" r:id="rId9"/>
    <p:sldId id="565" r:id="rId10"/>
    <p:sldId id="258" r:id="rId11"/>
    <p:sldId id="541" r:id="rId12"/>
    <p:sldId id="606" r:id="rId13"/>
    <p:sldId id="610" r:id="rId14"/>
    <p:sldId id="548" r:id="rId15"/>
    <p:sldId id="546" r:id="rId16"/>
    <p:sldId id="545" r:id="rId17"/>
    <p:sldId id="608" r:id="rId18"/>
    <p:sldId id="602" r:id="rId19"/>
    <p:sldId id="283" r:id="rId20"/>
    <p:sldId id="550" r:id="rId21"/>
    <p:sldId id="552" r:id="rId22"/>
    <p:sldId id="551" r:id="rId23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52" roundtripDataSignature="AMtx7mjERZaxyd8rLErDO8A/EgJ1vTjAi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602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93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52" Type="http://customschemas.google.com/relationships/presentationmetadata" Target="meta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5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42299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754809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SOC: System on a Chip</a:t>
            </a:r>
            <a:endParaRPr dirty="0"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723308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193596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498258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758314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36305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28957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680990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6" name="Google Shape;9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7" name="Google Shape;97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4452157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3153594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713765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099201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560501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491237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054003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439548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040154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58771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86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86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8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8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8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96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96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9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9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9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8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88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8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8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8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8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89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8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8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8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0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90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90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90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90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9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9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9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9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9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9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9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9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3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3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93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9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9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9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94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94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94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9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9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9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9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95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9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9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9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AFAFA"/>
            </a:gs>
            <a:gs pos="74000">
              <a:srgbClr val="D6D6D6"/>
            </a:gs>
            <a:gs pos="83000">
              <a:srgbClr val="D6D6D6"/>
            </a:gs>
            <a:gs pos="100000">
              <a:srgbClr val="E3E3E3"/>
            </a:gs>
          </a:gsLst>
          <a:lin ang="5400700" scaled="0"/>
        </a:gra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8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8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8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8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8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AFAFA"/>
            </a:gs>
            <a:gs pos="74000">
              <a:srgbClr val="D6D6D6"/>
            </a:gs>
            <a:gs pos="83000">
              <a:srgbClr val="D6D6D6"/>
            </a:gs>
            <a:gs pos="100000">
              <a:srgbClr val="E3E3E3"/>
            </a:gs>
          </a:gsLst>
          <a:lin ang="5400000" scaled="0"/>
        </a:gra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"/>
          <p:cNvSpPr/>
          <p:nvPr/>
        </p:nvSpPr>
        <p:spPr>
          <a:xfrm>
            <a:off x="246608" y="2041637"/>
            <a:ext cx="11500800" cy="4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8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Running Deep Learning Applications on HPC System</a:t>
            </a:r>
            <a:endParaRPr sz="28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1"/>
          <p:cNvSpPr/>
          <p:nvPr/>
        </p:nvSpPr>
        <p:spPr>
          <a:xfrm>
            <a:off x="179496" y="4099005"/>
            <a:ext cx="11500892" cy="2122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Hao Ji, Data Scientist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USC Center for Advanced Research Computing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3" name="Google Shape;93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70848" y="89825"/>
            <a:ext cx="3565251" cy="104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AFAFA"/>
            </a:gs>
            <a:gs pos="74000">
              <a:srgbClr val="D6D6D6"/>
            </a:gs>
            <a:gs pos="83000">
              <a:srgbClr val="D6D6D6"/>
            </a:gs>
            <a:gs pos="100000">
              <a:srgbClr val="E3E3E3"/>
            </a:gs>
          </a:gsLst>
          <a:lin ang="5400000" scaled="0"/>
        </a:gradFill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"/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Introduction of Machine Learning</a:t>
            </a:r>
            <a:endParaRPr lang="en-US"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ECACDE52-EFCD-3EB3-DC59-119AE72660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4378" y="966952"/>
            <a:ext cx="9871786" cy="5876063"/>
          </a:xfrm>
          <a:prstGeom prst="rect">
            <a:avLst/>
          </a:prstGeom>
        </p:spPr>
      </p:pic>
      <p:grpSp>
        <p:nvGrpSpPr>
          <p:cNvPr id="3" name="Google Shape;115;p2">
            <a:extLst>
              <a:ext uri="{FF2B5EF4-FFF2-40B4-BE49-F238E27FC236}">
                <a16:creationId xmlns:a16="http://schemas.microsoft.com/office/drawing/2014/main" id="{F07ED02C-F198-6DA0-961F-2C97CAD139A1}"/>
              </a:ext>
            </a:extLst>
          </p:cNvPr>
          <p:cNvGrpSpPr/>
          <p:nvPr/>
        </p:nvGrpSpPr>
        <p:grpSpPr>
          <a:xfrm>
            <a:off x="7196810" y="28594"/>
            <a:ext cx="4995190" cy="428462"/>
            <a:chOff x="4511790" y="610512"/>
            <a:chExt cx="4995190" cy="428462"/>
          </a:xfrm>
        </p:grpSpPr>
        <p:sp>
          <p:nvSpPr>
            <p:cNvPr id="10" name="Google Shape;116;p2">
              <a:extLst>
                <a:ext uri="{FF2B5EF4-FFF2-40B4-BE49-F238E27FC236}">
                  <a16:creationId xmlns:a16="http://schemas.microsoft.com/office/drawing/2014/main" id="{5595BB2B-1E0A-45F6-1BA9-C97F0BD1A6E4}"/>
                </a:ext>
              </a:extLst>
            </p:cNvPr>
            <p:cNvSpPr/>
            <p:nvPr/>
          </p:nvSpPr>
          <p:spPr>
            <a:xfrm>
              <a:off x="5810085" y="610512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0" u="none" strike="noStrike" cap="none" dirty="0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ML Perf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17;p2">
              <a:extLst>
                <a:ext uri="{FF2B5EF4-FFF2-40B4-BE49-F238E27FC236}">
                  <a16:creationId xmlns:a16="http://schemas.microsoft.com/office/drawing/2014/main" id="{5CB0D37C-1749-415B-D132-BFA3DD1DA28B}"/>
                </a:ext>
              </a:extLst>
            </p:cNvPr>
            <p:cNvSpPr/>
            <p:nvPr/>
          </p:nvSpPr>
          <p:spPr>
            <a:xfrm>
              <a:off x="7101484" y="610512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 err="1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PyTorch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18;p2">
              <a:extLst>
                <a:ext uri="{FF2B5EF4-FFF2-40B4-BE49-F238E27FC236}">
                  <a16:creationId xmlns:a16="http://schemas.microsoft.com/office/drawing/2014/main" id="{5AD6F1DC-AFCD-6CFE-2103-C64119DFC0ED}"/>
                </a:ext>
              </a:extLst>
            </p:cNvPr>
            <p:cNvSpPr/>
            <p:nvPr/>
          </p:nvSpPr>
          <p:spPr>
            <a:xfrm>
              <a:off x="8392883" y="610512"/>
              <a:ext cx="1114097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Running DL Models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20;p2">
              <a:extLst>
                <a:ext uri="{FF2B5EF4-FFF2-40B4-BE49-F238E27FC236}">
                  <a16:creationId xmlns:a16="http://schemas.microsoft.com/office/drawing/2014/main" id="{B818B33A-DFFE-1438-C20B-115C2DBBD130}"/>
                </a:ext>
              </a:extLst>
            </p:cNvPr>
            <p:cNvSpPr/>
            <p:nvPr/>
          </p:nvSpPr>
          <p:spPr>
            <a:xfrm>
              <a:off x="4511790" y="610574"/>
              <a:ext cx="1287000" cy="428400"/>
            </a:xfrm>
            <a:prstGeom prst="rect">
              <a:avLst/>
            </a:prstGeom>
            <a:solidFill>
              <a:schemeClr val="dk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Introduction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"/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ML Perf Benchmark</a:t>
            </a:r>
            <a:endParaRPr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" name="Google Shape;66;p2">
            <a:extLst>
              <a:ext uri="{FF2B5EF4-FFF2-40B4-BE49-F238E27FC236}">
                <a16:creationId xmlns:a16="http://schemas.microsoft.com/office/drawing/2014/main" id="{8B2088FC-158D-35B5-59B9-27E6DFE4ACCC}"/>
              </a:ext>
            </a:extLst>
          </p:cNvPr>
          <p:cNvSpPr txBox="1">
            <a:spLocks/>
          </p:cNvSpPr>
          <p:nvPr/>
        </p:nvSpPr>
        <p:spPr>
          <a:xfrm>
            <a:off x="426859" y="1090453"/>
            <a:ext cx="11313195" cy="99924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257175" indent="-257175" algn="l" defTabSz="685800" rtl="0" eaLnBrk="1" latinLnBrk="0" hangingPunct="1">
              <a:lnSpc>
                <a:spcPct val="100000"/>
              </a:lnSpc>
              <a:spcBef>
                <a:spcPts val="1350"/>
              </a:spcBef>
              <a:buFont typeface="Arial" pitchFamily="34" charset="0"/>
              <a:buChar char="•"/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lnSpc>
                <a:spcPct val="100000"/>
              </a:lnSpc>
              <a:spcBef>
                <a:spcPct val="20000"/>
              </a:spcBef>
              <a:buSzPct val="80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ysClr val="windowText" lastClr="000000"/>
                </a:solidFill>
              </a:rPr>
              <a:t>ML Perf: A broad ML benchmark suite for measuring the performance of ML software frameworks, ML hardware accelerators, and ML cloud and edge platforms </a:t>
            </a:r>
          </a:p>
          <a:p>
            <a:pPr marL="0" indent="0">
              <a:lnSpc>
                <a:spcPct val="90000"/>
              </a:lnSpc>
              <a:spcBef>
                <a:spcPts val="1000"/>
              </a:spcBef>
              <a:buClr>
                <a:schemeClr val="lt1"/>
              </a:buClr>
              <a:buSzPts val="2400"/>
              <a:buFont typeface="Arial" pitchFamily="34" charset="0"/>
              <a:buNone/>
            </a:pPr>
            <a:endParaRPr lang="en-US" dirty="0">
              <a:solidFill>
                <a:sysClr val="windowText" lastClr="000000"/>
              </a:solidFill>
            </a:endParaRPr>
          </a:p>
        </p:txBody>
      </p:sp>
      <p:pic>
        <p:nvPicPr>
          <p:cNvPr id="13" name="Picture 1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81EC238-10BC-4CC9-087C-8F8099C7DD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625" y="2353580"/>
            <a:ext cx="6957812" cy="3943821"/>
          </a:xfrm>
          <a:prstGeom prst="rect">
            <a:avLst/>
          </a:prstGeom>
        </p:spPr>
      </p:pic>
      <p:pic>
        <p:nvPicPr>
          <p:cNvPr id="14" name="Picture 1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629FFAC6-7A7F-3634-4EE2-8DA6859BC7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2445" y="2353580"/>
            <a:ext cx="4139832" cy="1139736"/>
          </a:xfrm>
          <a:prstGeom prst="rect">
            <a:avLst/>
          </a:prstGeom>
        </p:spPr>
      </p:pic>
      <p:pic>
        <p:nvPicPr>
          <p:cNvPr id="15" name="Picture 14" descr="Logo, company name&#10;&#10;Description automatically generated">
            <a:extLst>
              <a:ext uri="{FF2B5EF4-FFF2-40B4-BE49-F238E27FC236}">
                <a16:creationId xmlns:a16="http://schemas.microsoft.com/office/drawing/2014/main" id="{3846AB4A-2C71-4CBF-DA34-21F7A8D682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99569" y="3878447"/>
            <a:ext cx="3621871" cy="2389637"/>
          </a:xfrm>
          <a:prstGeom prst="rect">
            <a:avLst/>
          </a:prstGeom>
        </p:spPr>
      </p:pic>
      <p:grpSp>
        <p:nvGrpSpPr>
          <p:cNvPr id="9" name="Google Shape;115;p2">
            <a:extLst>
              <a:ext uri="{FF2B5EF4-FFF2-40B4-BE49-F238E27FC236}">
                <a16:creationId xmlns:a16="http://schemas.microsoft.com/office/drawing/2014/main" id="{01043649-3E9D-AD2E-04D3-DE1827C5CB94}"/>
              </a:ext>
            </a:extLst>
          </p:cNvPr>
          <p:cNvGrpSpPr/>
          <p:nvPr/>
        </p:nvGrpSpPr>
        <p:grpSpPr>
          <a:xfrm>
            <a:off x="7196810" y="28594"/>
            <a:ext cx="4995190" cy="428462"/>
            <a:chOff x="4511790" y="610512"/>
            <a:chExt cx="4995190" cy="428462"/>
          </a:xfrm>
        </p:grpSpPr>
        <p:sp>
          <p:nvSpPr>
            <p:cNvPr id="10" name="Google Shape;116;p2">
              <a:extLst>
                <a:ext uri="{FF2B5EF4-FFF2-40B4-BE49-F238E27FC236}">
                  <a16:creationId xmlns:a16="http://schemas.microsoft.com/office/drawing/2014/main" id="{A96A86AA-D99B-B323-0A4C-2BB6BAE8B86C}"/>
                </a:ext>
              </a:extLst>
            </p:cNvPr>
            <p:cNvSpPr/>
            <p:nvPr/>
          </p:nvSpPr>
          <p:spPr>
            <a:xfrm>
              <a:off x="5810085" y="610512"/>
              <a:ext cx="1280104" cy="428462"/>
            </a:xfrm>
            <a:prstGeom prst="rect">
              <a:avLst/>
            </a:prstGeom>
            <a:solidFill>
              <a:schemeClr val="tx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0" u="none" strike="noStrike" cap="none" dirty="0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ML Perf</a:t>
              </a:r>
              <a:endParaRPr lang="en-US" sz="1400" b="0" i="0" u="none" strike="noStrike" cap="none" dirty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17;p2">
              <a:extLst>
                <a:ext uri="{FF2B5EF4-FFF2-40B4-BE49-F238E27FC236}">
                  <a16:creationId xmlns:a16="http://schemas.microsoft.com/office/drawing/2014/main" id="{E46514CE-B1D0-147A-4BA0-AF7324AC5634}"/>
                </a:ext>
              </a:extLst>
            </p:cNvPr>
            <p:cNvSpPr/>
            <p:nvPr/>
          </p:nvSpPr>
          <p:spPr>
            <a:xfrm>
              <a:off x="7101484" y="610512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 err="1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PyTorch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18;p2">
              <a:extLst>
                <a:ext uri="{FF2B5EF4-FFF2-40B4-BE49-F238E27FC236}">
                  <a16:creationId xmlns:a16="http://schemas.microsoft.com/office/drawing/2014/main" id="{6175FC41-3335-8EB2-067B-B9DA5E68DC62}"/>
                </a:ext>
              </a:extLst>
            </p:cNvPr>
            <p:cNvSpPr/>
            <p:nvPr/>
          </p:nvSpPr>
          <p:spPr>
            <a:xfrm>
              <a:off x="8392883" y="610512"/>
              <a:ext cx="1114097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Running DL Models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20;p2">
              <a:extLst>
                <a:ext uri="{FF2B5EF4-FFF2-40B4-BE49-F238E27FC236}">
                  <a16:creationId xmlns:a16="http://schemas.microsoft.com/office/drawing/2014/main" id="{3FC6BC02-BA58-BAD0-AEA6-768A2EB8EE74}"/>
                </a:ext>
              </a:extLst>
            </p:cNvPr>
            <p:cNvSpPr/>
            <p:nvPr/>
          </p:nvSpPr>
          <p:spPr>
            <a:xfrm>
              <a:off x="4511790" y="610574"/>
              <a:ext cx="1287000" cy="428400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Introduction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642944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"/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ML Perf Benchmark</a:t>
            </a:r>
            <a:endParaRPr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grpSp>
        <p:nvGrpSpPr>
          <p:cNvPr id="9" name="Google Shape;115;p2">
            <a:extLst>
              <a:ext uri="{FF2B5EF4-FFF2-40B4-BE49-F238E27FC236}">
                <a16:creationId xmlns:a16="http://schemas.microsoft.com/office/drawing/2014/main" id="{9DA54E3E-C93F-6A88-227F-7E7D8D994BA7}"/>
              </a:ext>
            </a:extLst>
          </p:cNvPr>
          <p:cNvGrpSpPr/>
          <p:nvPr/>
        </p:nvGrpSpPr>
        <p:grpSpPr>
          <a:xfrm>
            <a:off x="7196810" y="28594"/>
            <a:ext cx="4995190" cy="428462"/>
            <a:chOff x="4511790" y="610512"/>
            <a:chExt cx="4995190" cy="428462"/>
          </a:xfrm>
        </p:grpSpPr>
        <p:sp>
          <p:nvSpPr>
            <p:cNvPr id="10" name="Google Shape;116;p2">
              <a:extLst>
                <a:ext uri="{FF2B5EF4-FFF2-40B4-BE49-F238E27FC236}">
                  <a16:creationId xmlns:a16="http://schemas.microsoft.com/office/drawing/2014/main" id="{7CBD7093-F584-958C-D378-FB9BC1850706}"/>
                </a:ext>
              </a:extLst>
            </p:cNvPr>
            <p:cNvSpPr/>
            <p:nvPr/>
          </p:nvSpPr>
          <p:spPr>
            <a:xfrm>
              <a:off x="5810085" y="610512"/>
              <a:ext cx="1280104" cy="428462"/>
            </a:xfrm>
            <a:prstGeom prst="rect">
              <a:avLst/>
            </a:prstGeom>
            <a:solidFill>
              <a:schemeClr val="tx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0" u="none" strike="noStrike" cap="none" dirty="0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ML Perf</a:t>
              </a:r>
              <a:endParaRPr lang="en-US" sz="1400" b="0" i="0" u="none" strike="noStrike" cap="none" dirty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17;p2">
              <a:extLst>
                <a:ext uri="{FF2B5EF4-FFF2-40B4-BE49-F238E27FC236}">
                  <a16:creationId xmlns:a16="http://schemas.microsoft.com/office/drawing/2014/main" id="{984158AD-62CE-A619-5338-19340E25A850}"/>
                </a:ext>
              </a:extLst>
            </p:cNvPr>
            <p:cNvSpPr/>
            <p:nvPr/>
          </p:nvSpPr>
          <p:spPr>
            <a:xfrm>
              <a:off x="7101484" y="610512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 err="1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PyTorch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18;p2">
              <a:extLst>
                <a:ext uri="{FF2B5EF4-FFF2-40B4-BE49-F238E27FC236}">
                  <a16:creationId xmlns:a16="http://schemas.microsoft.com/office/drawing/2014/main" id="{73FC35CA-BCEB-BFF7-037E-33F7B05DA80D}"/>
                </a:ext>
              </a:extLst>
            </p:cNvPr>
            <p:cNvSpPr/>
            <p:nvPr/>
          </p:nvSpPr>
          <p:spPr>
            <a:xfrm>
              <a:off x="8392883" y="610512"/>
              <a:ext cx="1114097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Running DL Models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20;p2">
              <a:extLst>
                <a:ext uri="{FF2B5EF4-FFF2-40B4-BE49-F238E27FC236}">
                  <a16:creationId xmlns:a16="http://schemas.microsoft.com/office/drawing/2014/main" id="{31007C65-7683-9F55-9887-12FCF66CF644}"/>
                </a:ext>
              </a:extLst>
            </p:cNvPr>
            <p:cNvSpPr/>
            <p:nvPr/>
          </p:nvSpPr>
          <p:spPr>
            <a:xfrm>
              <a:off x="4511790" y="610574"/>
              <a:ext cx="1287000" cy="428400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Introduction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" name="Picture 2" descr="A table with text and numbers&#10;&#10;Description automatically generated">
            <a:extLst>
              <a:ext uri="{FF2B5EF4-FFF2-40B4-BE49-F238E27FC236}">
                <a16:creationId xmlns:a16="http://schemas.microsoft.com/office/drawing/2014/main" id="{F6C245F5-B0AA-C76B-B572-E87A01162A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5809" y="981889"/>
            <a:ext cx="7874328" cy="5847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7539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"/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ML Perf Benchmark</a:t>
            </a:r>
            <a:endParaRPr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grpSp>
        <p:nvGrpSpPr>
          <p:cNvPr id="9" name="Google Shape;115;p2">
            <a:extLst>
              <a:ext uri="{FF2B5EF4-FFF2-40B4-BE49-F238E27FC236}">
                <a16:creationId xmlns:a16="http://schemas.microsoft.com/office/drawing/2014/main" id="{9DA54E3E-C93F-6A88-227F-7E7D8D994BA7}"/>
              </a:ext>
            </a:extLst>
          </p:cNvPr>
          <p:cNvGrpSpPr/>
          <p:nvPr/>
        </p:nvGrpSpPr>
        <p:grpSpPr>
          <a:xfrm>
            <a:off x="7196810" y="28594"/>
            <a:ext cx="4995190" cy="428462"/>
            <a:chOff x="4511790" y="610512"/>
            <a:chExt cx="4995190" cy="428462"/>
          </a:xfrm>
        </p:grpSpPr>
        <p:sp>
          <p:nvSpPr>
            <p:cNvPr id="10" name="Google Shape;116;p2">
              <a:extLst>
                <a:ext uri="{FF2B5EF4-FFF2-40B4-BE49-F238E27FC236}">
                  <a16:creationId xmlns:a16="http://schemas.microsoft.com/office/drawing/2014/main" id="{7CBD7093-F584-958C-D378-FB9BC1850706}"/>
                </a:ext>
              </a:extLst>
            </p:cNvPr>
            <p:cNvSpPr/>
            <p:nvPr/>
          </p:nvSpPr>
          <p:spPr>
            <a:xfrm>
              <a:off x="5810085" y="610512"/>
              <a:ext cx="1280104" cy="428462"/>
            </a:xfrm>
            <a:prstGeom prst="rect">
              <a:avLst/>
            </a:prstGeom>
            <a:solidFill>
              <a:schemeClr val="tx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0" u="none" strike="noStrike" cap="none" dirty="0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ML Perf</a:t>
              </a:r>
              <a:endParaRPr lang="en-US" sz="1400" b="0" i="0" u="none" strike="noStrike" cap="none" dirty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17;p2">
              <a:extLst>
                <a:ext uri="{FF2B5EF4-FFF2-40B4-BE49-F238E27FC236}">
                  <a16:creationId xmlns:a16="http://schemas.microsoft.com/office/drawing/2014/main" id="{984158AD-62CE-A619-5338-19340E25A850}"/>
                </a:ext>
              </a:extLst>
            </p:cNvPr>
            <p:cNvSpPr/>
            <p:nvPr/>
          </p:nvSpPr>
          <p:spPr>
            <a:xfrm>
              <a:off x="7101484" y="610512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 err="1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PyTorch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18;p2">
              <a:extLst>
                <a:ext uri="{FF2B5EF4-FFF2-40B4-BE49-F238E27FC236}">
                  <a16:creationId xmlns:a16="http://schemas.microsoft.com/office/drawing/2014/main" id="{73FC35CA-BCEB-BFF7-037E-33F7B05DA80D}"/>
                </a:ext>
              </a:extLst>
            </p:cNvPr>
            <p:cNvSpPr/>
            <p:nvPr/>
          </p:nvSpPr>
          <p:spPr>
            <a:xfrm>
              <a:off x="8392883" y="610512"/>
              <a:ext cx="1114097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Running DL Models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20;p2">
              <a:extLst>
                <a:ext uri="{FF2B5EF4-FFF2-40B4-BE49-F238E27FC236}">
                  <a16:creationId xmlns:a16="http://schemas.microsoft.com/office/drawing/2014/main" id="{31007C65-7683-9F55-9887-12FCF66CF644}"/>
                </a:ext>
              </a:extLst>
            </p:cNvPr>
            <p:cNvSpPr/>
            <p:nvPr/>
          </p:nvSpPr>
          <p:spPr>
            <a:xfrm>
              <a:off x="4511790" y="610574"/>
              <a:ext cx="1287000" cy="428400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Introduction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9AA38C3-9652-C02F-D120-59EAAFB62D2B}"/>
              </a:ext>
            </a:extLst>
          </p:cNvPr>
          <p:cNvSpPr txBox="1"/>
          <p:nvPr/>
        </p:nvSpPr>
        <p:spPr>
          <a:xfrm>
            <a:off x="756743" y="3189216"/>
            <a:ext cx="335280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lang="en-US" i="1" dirty="0" err="1">
                <a:latin typeface="Calibri" panose="020F0502020204030204" pitchFamily="34" charset="0"/>
                <a:cs typeface="Calibri" panose="020F0502020204030204" pitchFamily="34" charset="0"/>
              </a:rPr>
              <a:t>MLPerf</a:t>
            </a:r>
            <a:r>
              <a:rPr lang="en-US" i="1" dirty="0">
                <a:latin typeface="Calibri" panose="020F0502020204030204" pitchFamily="34" charset="0"/>
                <a:cs typeface="Calibri" panose="020F0502020204030204" pitchFamily="34" charset="0"/>
              </a:rPr>
              <a:t> Training benchmark measures how fast systems can train models to a target quality metric.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7898B2D-B8AD-550C-B051-D02FF8BD6DBF}"/>
              </a:ext>
            </a:extLst>
          </p:cNvPr>
          <p:cNvSpPr/>
          <p:nvPr/>
        </p:nvSpPr>
        <p:spPr>
          <a:xfrm>
            <a:off x="1271752" y="1671145"/>
            <a:ext cx="2017986" cy="127175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ML Perf Training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2F6DA60-E804-1591-9370-3794E48B4382}"/>
              </a:ext>
            </a:extLst>
          </p:cNvPr>
          <p:cNvSpPr/>
          <p:nvPr/>
        </p:nvSpPr>
        <p:spPr>
          <a:xfrm>
            <a:off x="4918842" y="1671145"/>
            <a:ext cx="2017986" cy="1271752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ML Perf Inference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7F0CE7E-6301-F9C0-3938-A9B426A0C727}"/>
              </a:ext>
            </a:extLst>
          </p:cNvPr>
          <p:cNvSpPr/>
          <p:nvPr/>
        </p:nvSpPr>
        <p:spPr>
          <a:xfrm>
            <a:off x="8650014" y="1671145"/>
            <a:ext cx="2017986" cy="1271752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ML Perf Storage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04FE97-9218-17AD-5EF3-FEDB259E9430}"/>
              </a:ext>
            </a:extLst>
          </p:cNvPr>
          <p:cNvSpPr txBox="1"/>
          <p:nvPr/>
        </p:nvSpPr>
        <p:spPr>
          <a:xfrm>
            <a:off x="4603826" y="3202691"/>
            <a:ext cx="319514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>
                <a:latin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lang="en-US" i="1" dirty="0" err="1">
                <a:latin typeface="Calibri" panose="020F0502020204030204" pitchFamily="34" charset="0"/>
                <a:cs typeface="Calibri" panose="020F0502020204030204" pitchFamily="34" charset="0"/>
              </a:rPr>
              <a:t>MLPerf</a:t>
            </a:r>
            <a:r>
              <a:rPr lang="en-US" i="1" dirty="0">
                <a:latin typeface="Calibri" panose="020F0502020204030204" pitchFamily="34" charset="0"/>
                <a:cs typeface="Calibri" panose="020F0502020204030204" pitchFamily="34" charset="0"/>
              </a:rPr>
              <a:t>  inference  benchmark suite measures how fast systems can process inputs and produce results using a trained model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265634E-6900-649E-4944-0E5766DA4D71}"/>
              </a:ext>
            </a:extLst>
          </p:cNvPr>
          <p:cNvSpPr txBox="1"/>
          <p:nvPr/>
        </p:nvSpPr>
        <p:spPr>
          <a:xfrm>
            <a:off x="8293253" y="3202879"/>
            <a:ext cx="319514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1" u="none" strike="noStrike" dirty="0">
                <a:solidFill>
                  <a:srgbClr val="343C5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lang="en-US" b="0" i="1" u="none" strike="noStrike" dirty="0" err="1">
                <a:solidFill>
                  <a:srgbClr val="343C5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MLPerf</a:t>
            </a:r>
            <a:r>
              <a:rPr lang="en-US" b="0" i="1" u="none" strike="noStrike" dirty="0">
                <a:solidFill>
                  <a:srgbClr val="343C5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Storage benchmark suite measures how fast storage systems can supply training data when a model is being trained.</a:t>
            </a:r>
            <a:endParaRPr lang="en-US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31B7AE6-1E8D-CCF3-262B-5E434972597F}"/>
              </a:ext>
            </a:extLst>
          </p:cNvPr>
          <p:cNvSpPr txBox="1"/>
          <p:nvPr/>
        </p:nvSpPr>
        <p:spPr>
          <a:xfrm>
            <a:off x="830315" y="4058975"/>
            <a:ext cx="20265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MLPerf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Training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MLPerf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Training: HPC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E36D5CF-FB78-C17B-0DFB-63CF5D1645E0}"/>
              </a:ext>
            </a:extLst>
          </p:cNvPr>
          <p:cNvSpPr txBox="1"/>
          <p:nvPr/>
        </p:nvSpPr>
        <p:spPr>
          <a:xfrm>
            <a:off x="4603826" y="4108816"/>
            <a:ext cx="264367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MLPerf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Inference: Datacenter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MLPerf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Inference: Edge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MLPerf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Inference: Mobile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MLPerf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Inference: Tiny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65581E1-565F-FEEF-7A4F-1FD694E020CC}"/>
              </a:ext>
            </a:extLst>
          </p:cNvPr>
          <p:cNvSpPr txBox="1"/>
          <p:nvPr/>
        </p:nvSpPr>
        <p:spPr>
          <a:xfrm>
            <a:off x="8293253" y="4166697"/>
            <a:ext cx="16033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MLPerf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Storage</a:t>
            </a:r>
          </a:p>
        </p:txBody>
      </p:sp>
      <p:pic>
        <p:nvPicPr>
          <p:cNvPr id="1028" name="Picture 4" descr="Picture 13 of 24">
            <a:extLst>
              <a:ext uri="{FF2B5EF4-FFF2-40B4-BE49-F238E27FC236}">
                <a16:creationId xmlns:a16="http://schemas.microsoft.com/office/drawing/2014/main" id="{0D57A30E-C55F-1B57-FCD4-F8491B03A3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9774" y="5285367"/>
            <a:ext cx="954107" cy="954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ora Z7 Low Cost Zynq-7000 Development Board - Digilent - Xilinx">
            <a:extLst>
              <a:ext uri="{FF2B5EF4-FFF2-40B4-BE49-F238E27FC236}">
                <a16:creationId xmlns:a16="http://schemas.microsoft.com/office/drawing/2014/main" id="{449AF293-3385-1FBB-3EE0-5329F5411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6213" y="5418977"/>
            <a:ext cx="1277404" cy="754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ThinkEdge SE450 Edge AI server | Lenovo US">
            <a:extLst>
              <a:ext uri="{FF2B5EF4-FFF2-40B4-BE49-F238E27FC236}">
                <a16:creationId xmlns:a16="http://schemas.microsoft.com/office/drawing/2014/main" id="{96B3289E-A26E-4D4B-704B-58B55DE080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6766" y="5328294"/>
            <a:ext cx="1346071" cy="1009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2747931-139B-FBE1-3DDB-F09C156EB1EB}"/>
              </a:ext>
            </a:extLst>
          </p:cNvPr>
          <p:cNvSpPr txBox="1"/>
          <p:nvPr/>
        </p:nvSpPr>
        <p:spPr>
          <a:xfrm>
            <a:off x="2481174" y="6231418"/>
            <a:ext cx="29225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Edge: Lenovo SE450 Edge Server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B74189E-060D-4AE7-3DCF-02EAC14AAD74}"/>
              </a:ext>
            </a:extLst>
          </p:cNvPr>
          <p:cNvSpPr txBox="1"/>
          <p:nvPr/>
        </p:nvSpPr>
        <p:spPr>
          <a:xfrm>
            <a:off x="5644893" y="6239474"/>
            <a:ext cx="24128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Mobile: Xiaomi note12 turbo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952601A-0819-98A1-D53B-4BEB33ACAF81}"/>
              </a:ext>
            </a:extLst>
          </p:cNvPr>
          <p:cNvSpPr txBox="1"/>
          <p:nvPr/>
        </p:nvSpPr>
        <p:spPr>
          <a:xfrm>
            <a:off x="8027276" y="6237499"/>
            <a:ext cx="61012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u="none" strike="noStrike" dirty="0">
                <a:solidFill>
                  <a:srgbClr val="444444"/>
                </a:solidFill>
                <a:effectLst/>
                <a:latin typeface="azo-sans-web"/>
              </a:rPr>
              <a:t>Tiny: Cora Z7</a:t>
            </a:r>
            <a:r>
              <a:rPr lang="en-US" b="1" dirty="0">
                <a:solidFill>
                  <a:srgbClr val="444444"/>
                </a:solidFill>
                <a:latin typeface="azo-sans-web"/>
              </a:rPr>
              <a:t> for </a:t>
            </a:r>
            <a:r>
              <a:rPr lang="en-US" b="1" i="0" u="none" strike="noStrike" dirty="0">
                <a:solidFill>
                  <a:srgbClr val="444444"/>
                </a:solidFill>
                <a:effectLst/>
                <a:latin typeface="azo-sans-web"/>
              </a:rPr>
              <a:t>ARM/FPGA SoC Development</a:t>
            </a:r>
          </a:p>
        </p:txBody>
      </p:sp>
    </p:spTree>
    <p:extLst>
      <p:ext uri="{BB962C8B-B14F-4D97-AF65-F5344CB8AC3E}">
        <p14:creationId xmlns:p14="http://schemas.microsoft.com/office/powerpoint/2010/main" val="34147052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"/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ML Perf Training Benchmark</a:t>
            </a:r>
            <a:endParaRPr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5972F717-4DA8-86F4-4048-5B01AC12EF1C}"/>
              </a:ext>
            </a:extLst>
          </p:cNvPr>
          <p:cNvSpPr/>
          <p:nvPr/>
        </p:nvSpPr>
        <p:spPr>
          <a:xfrm>
            <a:off x="1639963" y="1427503"/>
            <a:ext cx="2818826" cy="1165393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Performance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5549032-1247-B3C3-7865-890CA1790EFD}"/>
              </a:ext>
            </a:extLst>
          </p:cNvPr>
          <p:cNvSpPr/>
          <p:nvPr/>
        </p:nvSpPr>
        <p:spPr>
          <a:xfrm>
            <a:off x="1639963" y="3526198"/>
            <a:ext cx="2818826" cy="1184484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Quality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B18C59-2D4F-2855-3340-AF56DAD7D5F9}"/>
              </a:ext>
            </a:extLst>
          </p:cNvPr>
          <p:cNvSpPr txBox="1"/>
          <p:nvPr/>
        </p:nvSpPr>
        <p:spPr>
          <a:xfrm>
            <a:off x="1464462" y="2870658"/>
            <a:ext cx="42135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ysClr val="windowText" lastClr="000000"/>
                </a:solidFill>
              </a:rPr>
              <a:t>How fast is a model for training, inference?</a:t>
            </a:r>
          </a:p>
          <a:p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0DEB354-8A60-F783-7F90-3ED19DE39691}"/>
              </a:ext>
            </a:extLst>
          </p:cNvPr>
          <p:cNvSpPr txBox="1"/>
          <p:nvPr/>
        </p:nvSpPr>
        <p:spPr>
          <a:xfrm>
            <a:off x="1556082" y="4879950"/>
            <a:ext cx="3653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ysClr val="windowText" lastClr="000000"/>
                </a:solidFill>
              </a:rPr>
              <a:t>How good are a model’s predictions?</a:t>
            </a:r>
          </a:p>
        </p:txBody>
      </p:sp>
      <p:pic>
        <p:nvPicPr>
          <p:cNvPr id="13" name="Picture 12" descr="Chart, bar chart&#10;&#10;Description automatically generated">
            <a:extLst>
              <a:ext uri="{FF2B5EF4-FFF2-40B4-BE49-F238E27FC236}">
                <a16:creationId xmlns:a16="http://schemas.microsoft.com/office/drawing/2014/main" id="{E5D2E37F-3D15-06E4-0D97-6B99896389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343749"/>
            <a:ext cx="5242560" cy="3167247"/>
          </a:xfrm>
          <a:prstGeom prst="rect">
            <a:avLst/>
          </a:prstGeom>
        </p:spPr>
      </p:pic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583C2A92-D7F3-F37D-2213-AD3D0E8EAA04}"/>
              </a:ext>
            </a:extLst>
          </p:cNvPr>
          <p:cNvSpPr txBox="1">
            <a:spLocks/>
          </p:cNvSpPr>
          <p:nvPr/>
        </p:nvSpPr>
        <p:spPr>
          <a:xfrm>
            <a:off x="6040461" y="4710682"/>
            <a:ext cx="5029392" cy="1344718"/>
          </a:xfrm>
          <a:prstGeom prst="rect">
            <a:avLst/>
          </a:prstGeom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57175" indent="-257175" algn="l" defTabSz="685800" rtl="0" eaLnBrk="1" latinLnBrk="0" hangingPunct="1">
              <a:lnSpc>
                <a:spcPct val="100000"/>
              </a:lnSpc>
              <a:spcBef>
                <a:spcPts val="1350"/>
              </a:spcBef>
              <a:buFont typeface="Arial" pitchFamily="34" charset="0"/>
              <a:buChar char="•"/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lnSpc>
                <a:spcPct val="100000"/>
              </a:lnSpc>
              <a:spcBef>
                <a:spcPct val="20000"/>
              </a:spcBef>
              <a:buSzPct val="80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600" dirty="0">
                <a:solidFill>
                  <a:sysClr val="windowText" lastClr="000000"/>
                </a:solidFill>
              </a:rPr>
              <a:t>End to end training of a Resnet56 CIFAR10 model</a:t>
            </a:r>
          </a:p>
          <a:p>
            <a:r>
              <a:rPr lang="en-US" sz="5600" dirty="0" err="1">
                <a:solidFill>
                  <a:sysClr val="windowText" lastClr="000000"/>
                </a:solidFill>
              </a:rPr>
              <a:t>Nvdia</a:t>
            </a:r>
            <a:r>
              <a:rPr lang="en-US" sz="5600" dirty="0">
                <a:solidFill>
                  <a:sysClr val="windowText" lastClr="000000"/>
                </a:solidFill>
              </a:rPr>
              <a:t> P100 with 512GB of memory and 28 CPU cores</a:t>
            </a:r>
          </a:p>
          <a:p>
            <a:r>
              <a:rPr lang="en-US" sz="5600" dirty="0">
                <a:solidFill>
                  <a:sysClr val="windowText" lastClr="000000"/>
                </a:solidFill>
              </a:rPr>
              <a:t>TensorFlow 1.2 compiled from source with CUDA 8.0 and </a:t>
            </a:r>
            <a:r>
              <a:rPr lang="en-US" sz="5600" dirty="0" err="1">
                <a:solidFill>
                  <a:sysClr val="windowText" lastClr="000000"/>
                </a:solidFill>
              </a:rPr>
              <a:t>CuDNN</a:t>
            </a:r>
            <a:r>
              <a:rPr lang="en-US" sz="5600" dirty="0">
                <a:solidFill>
                  <a:sysClr val="windowText" lastClr="000000"/>
                </a:solidFill>
              </a:rPr>
              <a:t> 5.1</a:t>
            </a:r>
          </a:p>
          <a:p>
            <a:endParaRPr lang="en-US" dirty="0">
              <a:solidFill>
                <a:sysClr val="windowText" lastClr="000000"/>
              </a:solidFill>
            </a:endParaRPr>
          </a:p>
          <a:p>
            <a:pPr marL="0" indent="0">
              <a:buNone/>
            </a:pPr>
            <a:endParaRPr lang="en-US" dirty="0">
              <a:solidFill>
                <a:sysClr val="windowText" lastClr="000000"/>
              </a:solidFill>
            </a:endParaRPr>
          </a:p>
        </p:txBody>
      </p:sp>
      <p:grpSp>
        <p:nvGrpSpPr>
          <p:cNvPr id="9" name="Google Shape;115;p2">
            <a:extLst>
              <a:ext uri="{FF2B5EF4-FFF2-40B4-BE49-F238E27FC236}">
                <a16:creationId xmlns:a16="http://schemas.microsoft.com/office/drawing/2014/main" id="{6A8E2783-DD39-44F9-AC31-9E1C602A5C7E}"/>
              </a:ext>
            </a:extLst>
          </p:cNvPr>
          <p:cNvGrpSpPr/>
          <p:nvPr/>
        </p:nvGrpSpPr>
        <p:grpSpPr>
          <a:xfrm>
            <a:off x="7196810" y="28594"/>
            <a:ext cx="4995190" cy="428462"/>
            <a:chOff x="4511790" y="610512"/>
            <a:chExt cx="4995190" cy="428462"/>
          </a:xfrm>
        </p:grpSpPr>
        <p:sp>
          <p:nvSpPr>
            <p:cNvPr id="15" name="Google Shape;116;p2">
              <a:extLst>
                <a:ext uri="{FF2B5EF4-FFF2-40B4-BE49-F238E27FC236}">
                  <a16:creationId xmlns:a16="http://schemas.microsoft.com/office/drawing/2014/main" id="{D09C539E-0D84-8E39-7599-2C8DFDA1539C}"/>
                </a:ext>
              </a:extLst>
            </p:cNvPr>
            <p:cNvSpPr/>
            <p:nvPr/>
          </p:nvSpPr>
          <p:spPr>
            <a:xfrm>
              <a:off x="5810085" y="610512"/>
              <a:ext cx="1280104" cy="428462"/>
            </a:xfrm>
            <a:prstGeom prst="rect">
              <a:avLst/>
            </a:prstGeom>
            <a:solidFill>
              <a:schemeClr val="tx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0" u="none" strike="noStrike" cap="none" dirty="0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ML Perf</a:t>
              </a:r>
              <a:endParaRPr lang="en-US" sz="1400" b="0" i="0" u="none" strike="noStrike" cap="none" dirty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17;p2">
              <a:extLst>
                <a:ext uri="{FF2B5EF4-FFF2-40B4-BE49-F238E27FC236}">
                  <a16:creationId xmlns:a16="http://schemas.microsoft.com/office/drawing/2014/main" id="{D204FC37-DCA2-53E4-E3DE-E4E43AADED22}"/>
                </a:ext>
              </a:extLst>
            </p:cNvPr>
            <p:cNvSpPr/>
            <p:nvPr/>
          </p:nvSpPr>
          <p:spPr>
            <a:xfrm>
              <a:off x="7101484" y="610512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 err="1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PyTorch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18;p2">
              <a:extLst>
                <a:ext uri="{FF2B5EF4-FFF2-40B4-BE49-F238E27FC236}">
                  <a16:creationId xmlns:a16="http://schemas.microsoft.com/office/drawing/2014/main" id="{34F05DA5-2CE1-4D46-80CD-C01CC2315B45}"/>
                </a:ext>
              </a:extLst>
            </p:cNvPr>
            <p:cNvSpPr/>
            <p:nvPr/>
          </p:nvSpPr>
          <p:spPr>
            <a:xfrm>
              <a:off x="8392883" y="610512"/>
              <a:ext cx="1114097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Running DL Models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20;p2">
              <a:extLst>
                <a:ext uri="{FF2B5EF4-FFF2-40B4-BE49-F238E27FC236}">
                  <a16:creationId xmlns:a16="http://schemas.microsoft.com/office/drawing/2014/main" id="{0477E1C5-80A5-721F-8263-B992A8841E0F}"/>
                </a:ext>
              </a:extLst>
            </p:cNvPr>
            <p:cNvSpPr/>
            <p:nvPr/>
          </p:nvSpPr>
          <p:spPr>
            <a:xfrm>
              <a:off x="4511790" y="610574"/>
              <a:ext cx="1287000" cy="428400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Introduction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69656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"/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ML Perf Benchmark</a:t>
            </a:r>
            <a:endParaRPr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4" name="Picture 3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630B1A11-17C0-3915-E0D1-ACD3986C9B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9416" y="1038874"/>
            <a:ext cx="7772058" cy="5650184"/>
          </a:xfrm>
          <a:prstGeom prst="rect">
            <a:avLst/>
          </a:prstGeom>
        </p:spPr>
      </p:pic>
      <p:grpSp>
        <p:nvGrpSpPr>
          <p:cNvPr id="9" name="Google Shape;115;p2">
            <a:extLst>
              <a:ext uri="{FF2B5EF4-FFF2-40B4-BE49-F238E27FC236}">
                <a16:creationId xmlns:a16="http://schemas.microsoft.com/office/drawing/2014/main" id="{49D3322A-FF64-02C5-5103-615903CCB0B7}"/>
              </a:ext>
            </a:extLst>
          </p:cNvPr>
          <p:cNvGrpSpPr/>
          <p:nvPr/>
        </p:nvGrpSpPr>
        <p:grpSpPr>
          <a:xfrm>
            <a:off x="7196810" y="28594"/>
            <a:ext cx="4995190" cy="428462"/>
            <a:chOff x="4511790" y="610512"/>
            <a:chExt cx="4995190" cy="428462"/>
          </a:xfrm>
        </p:grpSpPr>
        <p:sp>
          <p:nvSpPr>
            <p:cNvPr id="10" name="Google Shape;116;p2">
              <a:extLst>
                <a:ext uri="{FF2B5EF4-FFF2-40B4-BE49-F238E27FC236}">
                  <a16:creationId xmlns:a16="http://schemas.microsoft.com/office/drawing/2014/main" id="{C2FFD313-6DD7-B380-1267-929DCC462983}"/>
                </a:ext>
              </a:extLst>
            </p:cNvPr>
            <p:cNvSpPr/>
            <p:nvPr/>
          </p:nvSpPr>
          <p:spPr>
            <a:xfrm>
              <a:off x="5810085" y="610512"/>
              <a:ext cx="1280104" cy="428462"/>
            </a:xfrm>
            <a:prstGeom prst="rect">
              <a:avLst/>
            </a:prstGeom>
            <a:solidFill>
              <a:schemeClr val="tx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0" u="none" strike="noStrike" cap="none" dirty="0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ML Perf</a:t>
              </a:r>
              <a:endParaRPr lang="en-US" sz="1400" b="0" i="0" u="none" strike="noStrike" cap="none" dirty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17;p2">
              <a:extLst>
                <a:ext uri="{FF2B5EF4-FFF2-40B4-BE49-F238E27FC236}">
                  <a16:creationId xmlns:a16="http://schemas.microsoft.com/office/drawing/2014/main" id="{4E6D1527-7773-75FC-CDDD-194C3D34AED1}"/>
                </a:ext>
              </a:extLst>
            </p:cNvPr>
            <p:cNvSpPr/>
            <p:nvPr/>
          </p:nvSpPr>
          <p:spPr>
            <a:xfrm>
              <a:off x="7101484" y="610512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 err="1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PyTorch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18;p2">
              <a:extLst>
                <a:ext uri="{FF2B5EF4-FFF2-40B4-BE49-F238E27FC236}">
                  <a16:creationId xmlns:a16="http://schemas.microsoft.com/office/drawing/2014/main" id="{8420230D-1D78-425B-3405-7DA6E9C5EB85}"/>
                </a:ext>
              </a:extLst>
            </p:cNvPr>
            <p:cNvSpPr/>
            <p:nvPr/>
          </p:nvSpPr>
          <p:spPr>
            <a:xfrm>
              <a:off x="8392883" y="610512"/>
              <a:ext cx="1114097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Running DL Models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20;p2">
              <a:extLst>
                <a:ext uri="{FF2B5EF4-FFF2-40B4-BE49-F238E27FC236}">
                  <a16:creationId xmlns:a16="http://schemas.microsoft.com/office/drawing/2014/main" id="{372A1B1B-1965-9FEE-C33A-7CDA051A7780}"/>
                </a:ext>
              </a:extLst>
            </p:cNvPr>
            <p:cNvSpPr/>
            <p:nvPr/>
          </p:nvSpPr>
          <p:spPr>
            <a:xfrm>
              <a:off x="4511790" y="610574"/>
              <a:ext cx="1287000" cy="428400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Introduction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921675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"/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ML Perf Benchmark</a:t>
            </a:r>
            <a:endParaRPr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4" name="Picture 3" descr="A picture containing table&#10;&#10;Description automatically generated">
            <a:extLst>
              <a:ext uri="{FF2B5EF4-FFF2-40B4-BE49-F238E27FC236}">
                <a16:creationId xmlns:a16="http://schemas.microsoft.com/office/drawing/2014/main" id="{7889BAC6-1AB3-2695-4162-48D2D1AE53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915449"/>
            <a:ext cx="11664162" cy="5615980"/>
          </a:xfrm>
          <a:prstGeom prst="rect">
            <a:avLst/>
          </a:prstGeom>
        </p:spPr>
      </p:pic>
      <p:grpSp>
        <p:nvGrpSpPr>
          <p:cNvPr id="9" name="Google Shape;115;p2">
            <a:extLst>
              <a:ext uri="{FF2B5EF4-FFF2-40B4-BE49-F238E27FC236}">
                <a16:creationId xmlns:a16="http://schemas.microsoft.com/office/drawing/2014/main" id="{336B320C-B510-1C52-D759-D495D729EAD8}"/>
              </a:ext>
            </a:extLst>
          </p:cNvPr>
          <p:cNvGrpSpPr/>
          <p:nvPr/>
        </p:nvGrpSpPr>
        <p:grpSpPr>
          <a:xfrm>
            <a:off x="7196810" y="28594"/>
            <a:ext cx="4995190" cy="428462"/>
            <a:chOff x="4511790" y="610512"/>
            <a:chExt cx="4995190" cy="428462"/>
          </a:xfrm>
        </p:grpSpPr>
        <p:sp>
          <p:nvSpPr>
            <p:cNvPr id="10" name="Google Shape;116;p2">
              <a:extLst>
                <a:ext uri="{FF2B5EF4-FFF2-40B4-BE49-F238E27FC236}">
                  <a16:creationId xmlns:a16="http://schemas.microsoft.com/office/drawing/2014/main" id="{21DD3A78-49F2-BA04-748B-675F844D63B1}"/>
                </a:ext>
              </a:extLst>
            </p:cNvPr>
            <p:cNvSpPr/>
            <p:nvPr/>
          </p:nvSpPr>
          <p:spPr>
            <a:xfrm>
              <a:off x="5810085" y="610512"/>
              <a:ext cx="1280104" cy="428462"/>
            </a:xfrm>
            <a:prstGeom prst="rect">
              <a:avLst/>
            </a:prstGeom>
            <a:solidFill>
              <a:schemeClr val="tx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0" u="none" strike="noStrike" cap="none" dirty="0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ML Perf</a:t>
              </a:r>
              <a:endParaRPr lang="en-US" sz="1400" b="0" i="0" u="none" strike="noStrike" cap="none" dirty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17;p2">
              <a:extLst>
                <a:ext uri="{FF2B5EF4-FFF2-40B4-BE49-F238E27FC236}">
                  <a16:creationId xmlns:a16="http://schemas.microsoft.com/office/drawing/2014/main" id="{ECC22710-829E-61F6-EE08-4A5445082EC4}"/>
                </a:ext>
              </a:extLst>
            </p:cNvPr>
            <p:cNvSpPr/>
            <p:nvPr/>
          </p:nvSpPr>
          <p:spPr>
            <a:xfrm>
              <a:off x="7101484" y="610512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 err="1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PyTorch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18;p2">
              <a:extLst>
                <a:ext uri="{FF2B5EF4-FFF2-40B4-BE49-F238E27FC236}">
                  <a16:creationId xmlns:a16="http://schemas.microsoft.com/office/drawing/2014/main" id="{A01B7C95-D309-5AA9-DD5F-D5964A2C48D9}"/>
                </a:ext>
              </a:extLst>
            </p:cNvPr>
            <p:cNvSpPr/>
            <p:nvPr/>
          </p:nvSpPr>
          <p:spPr>
            <a:xfrm>
              <a:off x="8392883" y="610512"/>
              <a:ext cx="1114097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Running DL Models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20;p2">
              <a:extLst>
                <a:ext uri="{FF2B5EF4-FFF2-40B4-BE49-F238E27FC236}">
                  <a16:creationId xmlns:a16="http://schemas.microsoft.com/office/drawing/2014/main" id="{BDE030AF-2AF2-2B13-B25C-7C4B446CA6F6}"/>
                </a:ext>
              </a:extLst>
            </p:cNvPr>
            <p:cNvSpPr/>
            <p:nvPr/>
          </p:nvSpPr>
          <p:spPr>
            <a:xfrm>
              <a:off x="4511790" y="610574"/>
              <a:ext cx="1287000" cy="428400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Introduction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80404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"/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ML Perf Storage Benchmark</a:t>
            </a:r>
            <a:endParaRPr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grpSp>
        <p:nvGrpSpPr>
          <p:cNvPr id="9" name="Google Shape;115;p2">
            <a:extLst>
              <a:ext uri="{FF2B5EF4-FFF2-40B4-BE49-F238E27FC236}">
                <a16:creationId xmlns:a16="http://schemas.microsoft.com/office/drawing/2014/main" id="{336B320C-B510-1C52-D759-D495D729EAD8}"/>
              </a:ext>
            </a:extLst>
          </p:cNvPr>
          <p:cNvGrpSpPr/>
          <p:nvPr/>
        </p:nvGrpSpPr>
        <p:grpSpPr>
          <a:xfrm>
            <a:off x="7196810" y="28594"/>
            <a:ext cx="4995190" cy="428462"/>
            <a:chOff x="4511790" y="610512"/>
            <a:chExt cx="4995190" cy="428462"/>
          </a:xfrm>
        </p:grpSpPr>
        <p:sp>
          <p:nvSpPr>
            <p:cNvPr id="10" name="Google Shape;116;p2">
              <a:extLst>
                <a:ext uri="{FF2B5EF4-FFF2-40B4-BE49-F238E27FC236}">
                  <a16:creationId xmlns:a16="http://schemas.microsoft.com/office/drawing/2014/main" id="{21DD3A78-49F2-BA04-748B-675F844D63B1}"/>
                </a:ext>
              </a:extLst>
            </p:cNvPr>
            <p:cNvSpPr/>
            <p:nvPr/>
          </p:nvSpPr>
          <p:spPr>
            <a:xfrm>
              <a:off x="5810085" y="610512"/>
              <a:ext cx="1280104" cy="428462"/>
            </a:xfrm>
            <a:prstGeom prst="rect">
              <a:avLst/>
            </a:prstGeom>
            <a:solidFill>
              <a:schemeClr val="tx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0" u="none" strike="noStrike" cap="none" dirty="0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ML Perf</a:t>
              </a:r>
              <a:endParaRPr lang="en-US" sz="1400" b="0" i="0" u="none" strike="noStrike" cap="none" dirty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17;p2">
              <a:extLst>
                <a:ext uri="{FF2B5EF4-FFF2-40B4-BE49-F238E27FC236}">
                  <a16:creationId xmlns:a16="http://schemas.microsoft.com/office/drawing/2014/main" id="{ECC22710-829E-61F6-EE08-4A5445082EC4}"/>
                </a:ext>
              </a:extLst>
            </p:cNvPr>
            <p:cNvSpPr/>
            <p:nvPr/>
          </p:nvSpPr>
          <p:spPr>
            <a:xfrm>
              <a:off x="7101484" y="610512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 err="1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PyTorch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18;p2">
              <a:extLst>
                <a:ext uri="{FF2B5EF4-FFF2-40B4-BE49-F238E27FC236}">
                  <a16:creationId xmlns:a16="http://schemas.microsoft.com/office/drawing/2014/main" id="{A01B7C95-D309-5AA9-DD5F-D5964A2C48D9}"/>
                </a:ext>
              </a:extLst>
            </p:cNvPr>
            <p:cNvSpPr/>
            <p:nvPr/>
          </p:nvSpPr>
          <p:spPr>
            <a:xfrm>
              <a:off x="8392883" y="610512"/>
              <a:ext cx="1114097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Running DL Models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20;p2">
              <a:extLst>
                <a:ext uri="{FF2B5EF4-FFF2-40B4-BE49-F238E27FC236}">
                  <a16:creationId xmlns:a16="http://schemas.microsoft.com/office/drawing/2014/main" id="{BDE030AF-2AF2-2B13-B25C-7C4B446CA6F6}"/>
                </a:ext>
              </a:extLst>
            </p:cNvPr>
            <p:cNvSpPr/>
            <p:nvPr/>
          </p:nvSpPr>
          <p:spPr>
            <a:xfrm>
              <a:off x="4511790" y="610574"/>
              <a:ext cx="1287000" cy="428400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Introduction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DC7C8744-723D-1365-8E70-4C1BB0B4A106}"/>
              </a:ext>
            </a:extLst>
          </p:cNvPr>
          <p:cNvSpPr txBox="1"/>
          <p:nvPr/>
        </p:nvSpPr>
        <p:spPr>
          <a:xfrm>
            <a:off x="521347" y="1097043"/>
            <a:ext cx="10545261" cy="984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0" i="0" u="none" strike="noStrike" dirty="0">
                <a:solidFill>
                  <a:srgbClr val="343C5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lang="en-US" sz="2000" b="0" i="0" u="none" strike="noStrike" dirty="0" err="1">
                <a:solidFill>
                  <a:srgbClr val="343C5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MLPerf</a:t>
            </a:r>
            <a:r>
              <a:rPr lang="en-US" sz="2000" b="0" i="0" u="none" strike="noStrike" dirty="0">
                <a:solidFill>
                  <a:srgbClr val="343C5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Storage benchmark suite measures how fast storage systems can supply training data when a model is being trained. </a:t>
            </a:r>
          </a:p>
          <a:p>
            <a:endParaRPr lang="en-US" sz="1800" dirty="0">
              <a:solidFill>
                <a:srgbClr val="343C5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 descr="A diagram of a computer process&#10;&#10;Description automatically generated">
            <a:extLst>
              <a:ext uri="{FF2B5EF4-FFF2-40B4-BE49-F238E27FC236}">
                <a16:creationId xmlns:a16="http://schemas.microsoft.com/office/drawing/2014/main" id="{909D8E4F-AE0B-7C10-188D-BCCF22F15C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4706" y="2081928"/>
            <a:ext cx="7327344" cy="4206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9724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32;p3">
            <a:extLst>
              <a:ext uri="{FF2B5EF4-FFF2-40B4-BE49-F238E27FC236}">
                <a16:creationId xmlns:a16="http://schemas.microsoft.com/office/drawing/2014/main" id="{8D02093D-5DC4-EBAB-6CFB-7A284BFC1810}"/>
              </a:ext>
            </a:extLst>
          </p:cNvPr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An example of Training</a:t>
            </a:r>
            <a:endParaRPr lang="en-US"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F564815-C849-E25A-3169-4C91151B256B}"/>
              </a:ext>
            </a:extLst>
          </p:cNvPr>
          <p:cNvSpPr txBox="1"/>
          <p:nvPr/>
        </p:nvSpPr>
        <p:spPr>
          <a:xfrm>
            <a:off x="311625" y="1003480"/>
            <a:ext cx="1179549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000" b="0" i="0" u="none" strike="noStrike" dirty="0">
                <a:solidFill>
                  <a:srgbClr val="262626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The problem we’re going to solve today is to train a model to classify </a:t>
            </a:r>
            <a:r>
              <a:rPr lang="en-US" sz="2000" dirty="0">
                <a:solidFill>
                  <a:srgbClr val="26262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MNIST</a:t>
            </a:r>
            <a:r>
              <a:rPr lang="en-US" sz="2000" b="0" i="0" u="none" strike="noStrike" dirty="0">
                <a:solidFill>
                  <a:srgbClr val="262626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>
                <a:solidFill>
                  <a:srgbClr val="26262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datasets. The MNIST database of handwritten digits has a training set of 60,000 examples, and a test set of 10,000 examples.</a:t>
            </a:r>
          </a:p>
        </p:txBody>
      </p:sp>
      <p:grpSp>
        <p:nvGrpSpPr>
          <p:cNvPr id="4" name="Google Shape;115;p2">
            <a:extLst>
              <a:ext uri="{FF2B5EF4-FFF2-40B4-BE49-F238E27FC236}">
                <a16:creationId xmlns:a16="http://schemas.microsoft.com/office/drawing/2014/main" id="{5FB88493-79FB-03C1-6AD3-197791E32BF1}"/>
              </a:ext>
            </a:extLst>
          </p:cNvPr>
          <p:cNvGrpSpPr/>
          <p:nvPr/>
        </p:nvGrpSpPr>
        <p:grpSpPr>
          <a:xfrm>
            <a:off x="7196810" y="28594"/>
            <a:ext cx="4995190" cy="428462"/>
            <a:chOff x="4511790" y="610512"/>
            <a:chExt cx="4995190" cy="428462"/>
          </a:xfrm>
        </p:grpSpPr>
        <p:sp>
          <p:nvSpPr>
            <p:cNvPr id="9" name="Google Shape;116;p2">
              <a:extLst>
                <a:ext uri="{FF2B5EF4-FFF2-40B4-BE49-F238E27FC236}">
                  <a16:creationId xmlns:a16="http://schemas.microsoft.com/office/drawing/2014/main" id="{8A5FDA68-3641-277B-27A4-545B66B58711}"/>
                </a:ext>
              </a:extLst>
            </p:cNvPr>
            <p:cNvSpPr/>
            <p:nvPr/>
          </p:nvSpPr>
          <p:spPr>
            <a:xfrm>
              <a:off x="5810085" y="610512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0" u="none" strike="noStrike" cap="none" dirty="0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ML Perf</a:t>
              </a:r>
              <a:endParaRPr lang="en-US" sz="1400" b="0" i="0" u="none" strike="noStrike" cap="none" dirty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17;p2">
              <a:extLst>
                <a:ext uri="{FF2B5EF4-FFF2-40B4-BE49-F238E27FC236}">
                  <a16:creationId xmlns:a16="http://schemas.microsoft.com/office/drawing/2014/main" id="{E495CA80-335B-3D04-E4E6-62DF682124D8}"/>
                </a:ext>
              </a:extLst>
            </p:cNvPr>
            <p:cNvSpPr/>
            <p:nvPr/>
          </p:nvSpPr>
          <p:spPr>
            <a:xfrm>
              <a:off x="7101484" y="610512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 err="1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PyTorch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18;p2">
              <a:extLst>
                <a:ext uri="{FF2B5EF4-FFF2-40B4-BE49-F238E27FC236}">
                  <a16:creationId xmlns:a16="http://schemas.microsoft.com/office/drawing/2014/main" id="{372522EF-1FAE-C427-C5FF-0EFF027D8084}"/>
                </a:ext>
              </a:extLst>
            </p:cNvPr>
            <p:cNvSpPr/>
            <p:nvPr/>
          </p:nvSpPr>
          <p:spPr>
            <a:xfrm>
              <a:off x="8392883" y="610512"/>
              <a:ext cx="1114097" cy="428462"/>
            </a:xfrm>
            <a:prstGeom prst="rect">
              <a:avLst/>
            </a:prstGeom>
            <a:solidFill>
              <a:schemeClr val="tx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Running DL Models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20;p2">
              <a:extLst>
                <a:ext uri="{FF2B5EF4-FFF2-40B4-BE49-F238E27FC236}">
                  <a16:creationId xmlns:a16="http://schemas.microsoft.com/office/drawing/2014/main" id="{31AC8212-F256-3257-59B5-16232EA53445}"/>
                </a:ext>
              </a:extLst>
            </p:cNvPr>
            <p:cNvSpPr/>
            <p:nvPr/>
          </p:nvSpPr>
          <p:spPr>
            <a:xfrm>
              <a:off x="4511790" y="610574"/>
              <a:ext cx="1287000" cy="428400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Introduction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026" name="Picture 2" descr="MNIST database - Wikipedia">
            <a:extLst>
              <a:ext uri="{FF2B5EF4-FFF2-40B4-BE49-F238E27FC236}">
                <a16:creationId xmlns:a16="http://schemas.microsoft.com/office/drawing/2014/main" id="{B0330096-2C04-009D-7636-06F9E863A4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3447" y="2306925"/>
            <a:ext cx="7073900" cy="415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17242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32;p3">
            <a:extLst>
              <a:ext uri="{FF2B5EF4-FFF2-40B4-BE49-F238E27FC236}">
                <a16:creationId xmlns:a16="http://schemas.microsoft.com/office/drawing/2014/main" id="{8D02093D-5DC4-EBAB-6CFB-7A284BFC1810}"/>
              </a:ext>
            </a:extLst>
          </p:cNvPr>
          <p:cNvSpPr/>
          <p:nvPr/>
        </p:nvSpPr>
        <p:spPr>
          <a:xfrm>
            <a:off x="508000" y="381250"/>
            <a:ext cx="5154569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CARC Cluster</a:t>
            </a:r>
            <a:endParaRPr lang="en-US"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grpSp>
        <p:nvGrpSpPr>
          <p:cNvPr id="11" name="Google Shape;115;p2">
            <a:extLst>
              <a:ext uri="{FF2B5EF4-FFF2-40B4-BE49-F238E27FC236}">
                <a16:creationId xmlns:a16="http://schemas.microsoft.com/office/drawing/2014/main" id="{85306B71-7447-0456-E1D9-2FEE5733E9B7}"/>
              </a:ext>
            </a:extLst>
          </p:cNvPr>
          <p:cNvGrpSpPr/>
          <p:nvPr/>
        </p:nvGrpSpPr>
        <p:grpSpPr>
          <a:xfrm>
            <a:off x="7196810" y="28594"/>
            <a:ext cx="4995190" cy="428462"/>
            <a:chOff x="4511790" y="610512"/>
            <a:chExt cx="4995190" cy="428462"/>
          </a:xfrm>
        </p:grpSpPr>
        <p:sp>
          <p:nvSpPr>
            <p:cNvPr id="13" name="Google Shape;116;p2">
              <a:extLst>
                <a:ext uri="{FF2B5EF4-FFF2-40B4-BE49-F238E27FC236}">
                  <a16:creationId xmlns:a16="http://schemas.microsoft.com/office/drawing/2014/main" id="{A481B08D-F8F8-81DD-FB85-1333D0925B49}"/>
                </a:ext>
              </a:extLst>
            </p:cNvPr>
            <p:cNvSpPr/>
            <p:nvPr/>
          </p:nvSpPr>
          <p:spPr>
            <a:xfrm>
              <a:off x="5810085" y="610512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0" u="none" strike="noStrike" cap="none" dirty="0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ML Perf</a:t>
              </a:r>
              <a:endParaRPr lang="en-US" sz="1400" b="0" i="0" u="none" strike="noStrike" cap="none" dirty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17;p2">
              <a:extLst>
                <a:ext uri="{FF2B5EF4-FFF2-40B4-BE49-F238E27FC236}">
                  <a16:creationId xmlns:a16="http://schemas.microsoft.com/office/drawing/2014/main" id="{EF2FE701-5973-7EE3-4700-CE120178FA8E}"/>
                </a:ext>
              </a:extLst>
            </p:cNvPr>
            <p:cNvSpPr/>
            <p:nvPr/>
          </p:nvSpPr>
          <p:spPr>
            <a:xfrm>
              <a:off x="7101484" y="610512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 err="1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PyTorch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18;p2">
              <a:extLst>
                <a:ext uri="{FF2B5EF4-FFF2-40B4-BE49-F238E27FC236}">
                  <a16:creationId xmlns:a16="http://schemas.microsoft.com/office/drawing/2014/main" id="{CC41B0FE-22E2-F693-A6B1-CC6BD54E6A3D}"/>
                </a:ext>
              </a:extLst>
            </p:cNvPr>
            <p:cNvSpPr/>
            <p:nvPr/>
          </p:nvSpPr>
          <p:spPr>
            <a:xfrm>
              <a:off x="8392883" y="610512"/>
              <a:ext cx="1114097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Running DL Models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20;p2">
              <a:extLst>
                <a:ext uri="{FF2B5EF4-FFF2-40B4-BE49-F238E27FC236}">
                  <a16:creationId xmlns:a16="http://schemas.microsoft.com/office/drawing/2014/main" id="{8EA538B0-C2D1-7D0F-32FB-6B0C494C7902}"/>
                </a:ext>
              </a:extLst>
            </p:cNvPr>
            <p:cNvSpPr/>
            <p:nvPr/>
          </p:nvSpPr>
          <p:spPr>
            <a:xfrm>
              <a:off x="4511790" y="610574"/>
              <a:ext cx="1287000" cy="428400"/>
            </a:xfrm>
            <a:prstGeom prst="rect">
              <a:avLst/>
            </a:prstGeom>
            <a:solidFill>
              <a:schemeClr val="tx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Introduction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4" name="Picture 3" descr="A diagram of a computer network&#10;&#10;Description automatically generated">
            <a:extLst>
              <a:ext uri="{FF2B5EF4-FFF2-40B4-BE49-F238E27FC236}">
                <a16:creationId xmlns:a16="http://schemas.microsoft.com/office/drawing/2014/main" id="{3E3344ED-959D-200A-9920-76FBD24FAF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6836" y="1348499"/>
            <a:ext cx="9298328" cy="4161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9393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AFAFA"/>
            </a:gs>
            <a:gs pos="74000">
              <a:srgbClr val="D6D6D6"/>
            </a:gs>
            <a:gs pos="83000">
              <a:srgbClr val="D6D6D6"/>
            </a:gs>
            <a:gs pos="100000">
              <a:srgbClr val="E3E3E3"/>
            </a:gs>
          </a:gsLst>
          <a:lin ang="5400000" scaled="0"/>
        </a:grad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"/>
          <p:cNvSpPr/>
          <p:nvPr/>
        </p:nvSpPr>
        <p:spPr>
          <a:xfrm>
            <a:off x="246608" y="211474"/>
            <a:ext cx="11500800" cy="4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rPr lang="en-US" sz="3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Content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0" name="Google Shape;100;p2"/>
          <p:cNvGrpSpPr/>
          <p:nvPr/>
        </p:nvGrpSpPr>
        <p:grpSpPr>
          <a:xfrm>
            <a:off x="1252973" y="2064639"/>
            <a:ext cx="11500892" cy="429634"/>
            <a:chOff x="246608" y="1339425"/>
            <a:chExt cx="11500892" cy="429634"/>
          </a:xfrm>
        </p:grpSpPr>
        <p:sp>
          <p:nvSpPr>
            <p:cNvPr id="101" name="Google Shape;101;p2"/>
            <p:cNvSpPr/>
            <p:nvPr/>
          </p:nvSpPr>
          <p:spPr>
            <a:xfrm>
              <a:off x="246608" y="1340597"/>
              <a:ext cx="11500892" cy="4284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-US" sz="2400" b="1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Section 1: </a:t>
              </a:r>
              <a:r>
                <a:rPr lang="en-US" sz="24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History of AI</a:t>
              </a:r>
              <a:r>
                <a:rPr lang="en-US" sz="24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7750795" y="1339425"/>
              <a:ext cx="1251900" cy="428400"/>
            </a:xfrm>
            <a:prstGeom prst="rect">
              <a:avLst/>
            </a:prstGeom>
            <a:solidFill>
              <a:schemeClr val="dk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Introduction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3" name="Google Shape;103;p2"/>
          <p:cNvGrpSpPr/>
          <p:nvPr/>
        </p:nvGrpSpPr>
        <p:grpSpPr>
          <a:xfrm>
            <a:off x="1252973" y="2677153"/>
            <a:ext cx="11500800" cy="431961"/>
            <a:chOff x="246608" y="1799539"/>
            <a:chExt cx="11500800" cy="431961"/>
          </a:xfrm>
        </p:grpSpPr>
        <p:sp>
          <p:nvSpPr>
            <p:cNvPr id="104" name="Google Shape;104;p2"/>
            <p:cNvSpPr/>
            <p:nvPr/>
          </p:nvSpPr>
          <p:spPr>
            <a:xfrm>
              <a:off x="246608" y="1799539"/>
              <a:ext cx="11500800" cy="42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-US" sz="2400" b="1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Section 2:</a:t>
              </a:r>
              <a:r>
                <a:rPr lang="en-US" sz="24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lang="en-US" sz="24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ML Perf Benchmark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7750795" y="1803100"/>
              <a:ext cx="1251900" cy="428400"/>
            </a:xfrm>
            <a:prstGeom prst="rect">
              <a:avLst/>
            </a:prstGeom>
            <a:solidFill>
              <a:schemeClr val="dk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b="1" dirty="0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ML Perf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6" name="Google Shape;106;p2"/>
          <p:cNvGrpSpPr/>
          <p:nvPr/>
        </p:nvGrpSpPr>
        <p:grpSpPr>
          <a:xfrm>
            <a:off x="1252973" y="3318964"/>
            <a:ext cx="11500892" cy="428473"/>
            <a:chOff x="246608" y="2288950"/>
            <a:chExt cx="11500892" cy="428473"/>
          </a:xfrm>
        </p:grpSpPr>
        <p:sp>
          <p:nvSpPr>
            <p:cNvPr id="107" name="Google Shape;107;p2"/>
            <p:cNvSpPr/>
            <p:nvPr/>
          </p:nvSpPr>
          <p:spPr>
            <a:xfrm>
              <a:off x="246608" y="2288961"/>
              <a:ext cx="11500892" cy="4284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-US" sz="2400" b="1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Section 3:</a:t>
              </a:r>
              <a:r>
                <a:rPr lang="en-US" sz="24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lang="en-US" sz="24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Install </a:t>
              </a:r>
              <a:r>
                <a:rPr lang="en-US" sz="2400" dirty="0" err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PyTorch</a:t>
              </a:r>
              <a:r>
                <a:rPr lang="en-US" sz="24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on Cluster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7750795" y="2288950"/>
              <a:ext cx="1252800" cy="428400"/>
            </a:xfrm>
            <a:prstGeom prst="rect">
              <a:avLst/>
            </a:prstGeom>
            <a:solidFill>
              <a:schemeClr val="dk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Create Kernels 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9" name="Google Shape;109;p2"/>
          <p:cNvGrpSpPr/>
          <p:nvPr/>
        </p:nvGrpSpPr>
        <p:grpSpPr>
          <a:xfrm>
            <a:off x="1252973" y="3958464"/>
            <a:ext cx="11500892" cy="447207"/>
            <a:chOff x="246608" y="2790118"/>
            <a:chExt cx="11500892" cy="447207"/>
          </a:xfrm>
        </p:grpSpPr>
        <p:sp>
          <p:nvSpPr>
            <p:cNvPr id="110" name="Google Shape;110;p2"/>
            <p:cNvSpPr/>
            <p:nvPr/>
          </p:nvSpPr>
          <p:spPr>
            <a:xfrm>
              <a:off x="246608" y="2808863"/>
              <a:ext cx="11500892" cy="4284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-US" sz="2400" b="1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Section 4:</a:t>
              </a:r>
              <a:r>
                <a:rPr lang="en-US" sz="24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lang="en-US" sz="24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Running Deep Learning Models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7747873" y="2790118"/>
              <a:ext cx="1252800" cy="428400"/>
            </a:xfrm>
            <a:prstGeom prst="rect">
              <a:avLst/>
            </a:prstGeom>
            <a:solidFill>
              <a:schemeClr val="dk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Running DL Models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" name="Google Shape;115;p2">
            <a:extLst>
              <a:ext uri="{FF2B5EF4-FFF2-40B4-BE49-F238E27FC236}">
                <a16:creationId xmlns:a16="http://schemas.microsoft.com/office/drawing/2014/main" id="{078CEE42-8099-64A7-1CD1-997D27643413}"/>
              </a:ext>
            </a:extLst>
          </p:cNvPr>
          <p:cNvGrpSpPr/>
          <p:nvPr/>
        </p:nvGrpSpPr>
        <p:grpSpPr>
          <a:xfrm>
            <a:off x="7196810" y="28594"/>
            <a:ext cx="4995190" cy="428462"/>
            <a:chOff x="4511790" y="610512"/>
            <a:chExt cx="4995190" cy="428462"/>
          </a:xfrm>
        </p:grpSpPr>
        <p:sp>
          <p:nvSpPr>
            <p:cNvPr id="3" name="Google Shape;116;p2">
              <a:extLst>
                <a:ext uri="{FF2B5EF4-FFF2-40B4-BE49-F238E27FC236}">
                  <a16:creationId xmlns:a16="http://schemas.microsoft.com/office/drawing/2014/main" id="{0AC98595-7AAF-2822-3231-E3D2F48D0F07}"/>
                </a:ext>
              </a:extLst>
            </p:cNvPr>
            <p:cNvSpPr/>
            <p:nvPr/>
          </p:nvSpPr>
          <p:spPr>
            <a:xfrm>
              <a:off x="5810085" y="610512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0" u="none" strike="noStrike" cap="none" dirty="0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ML Perf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" name="Google Shape;117;p2">
              <a:extLst>
                <a:ext uri="{FF2B5EF4-FFF2-40B4-BE49-F238E27FC236}">
                  <a16:creationId xmlns:a16="http://schemas.microsoft.com/office/drawing/2014/main" id="{25E643C4-89C7-F679-48AF-9D394DEC0DD7}"/>
                </a:ext>
              </a:extLst>
            </p:cNvPr>
            <p:cNvSpPr/>
            <p:nvPr/>
          </p:nvSpPr>
          <p:spPr>
            <a:xfrm>
              <a:off x="7101484" y="610512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 err="1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PyTorch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118;p2">
              <a:extLst>
                <a:ext uri="{FF2B5EF4-FFF2-40B4-BE49-F238E27FC236}">
                  <a16:creationId xmlns:a16="http://schemas.microsoft.com/office/drawing/2014/main" id="{F7A6E055-B9DB-B5E5-3E1A-F06029390BA2}"/>
                </a:ext>
              </a:extLst>
            </p:cNvPr>
            <p:cNvSpPr/>
            <p:nvPr/>
          </p:nvSpPr>
          <p:spPr>
            <a:xfrm>
              <a:off x="8392883" y="610512"/>
              <a:ext cx="1114097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Running DL Models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20;p2">
              <a:extLst>
                <a:ext uri="{FF2B5EF4-FFF2-40B4-BE49-F238E27FC236}">
                  <a16:creationId xmlns:a16="http://schemas.microsoft.com/office/drawing/2014/main" id="{08006C4F-7E0B-FD06-244A-4C0F74D9C4FA}"/>
                </a:ext>
              </a:extLst>
            </p:cNvPr>
            <p:cNvSpPr/>
            <p:nvPr/>
          </p:nvSpPr>
          <p:spPr>
            <a:xfrm>
              <a:off x="4511790" y="610574"/>
              <a:ext cx="1287000" cy="428400"/>
            </a:xfrm>
            <a:prstGeom prst="rect">
              <a:avLst/>
            </a:prstGeom>
            <a:solidFill>
              <a:schemeClr val="dk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Introduction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32;p3">
            <a:extLst>
              <a:ext uri="{FF2B5EF4-FFF2-40B4-BE49-F238E27FC236}">
                <a16:creationId xmlns:a16="http://schemas.microsoft.com/office/drawing/2014/main" id="{8D02093D-5DC4-EBAB-6CFB-7A284BFC1810}"/>
              </a:ext>
            </a:extLst>
          </p:cNvPr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i="0" u="none" strike="noStrike" cap="none" dirty="0" err="1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Slurm</a:t>
            </a: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 script for job submission</a:t>
            </a:r>
            <a:endParaRPr lang="en-US"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grpSp>
        <p:nvGrpSpPr>
          <p:cNvPr id="2" name="Google Shape;115;p2">
            <a:extLst>
              <a:ext uri="{FF2B5EF4-FFF2-40B4-BE49-F238E27FC236}">
                <a16:creationId xmlns:a16="http://schemas.microsoft.com/office/drawing/2014/main" id="{0C28C597-89B8-EC81-B53A-C3E1E8C61ACC}"/>
              </a:ext>
            </a:extLst>
          </p:cNvPr>
          <p:cNvGrpSpPr/>
          <p:nvPr/>
        </p:nvGrpSpPr>
        <p:grpSpPr>
          <a:xfrm>
            <a:off x="7196810" y="28594"/>
            <a:ext cx="4995190" cy="428462"/>
            <a:chOff x="4511790" y="610512"/>
            <a:chExt cx="4995190" cy="428462"/>
          </a:xfrm>
        </p:grpSpPr>
        <p:sp>
          <p:nvSpPr>
            <p:cNvPr id="4" name="Google Shape;116;p2">
              <a:extLst>
                <a:ext uri="{FF2B5EF4-FFF2-40B4-BE49-F238E27FC236}">
                  <a16:creationId xmlns:a16="http://schemas.microsoft.com/office/drawing/2014/main" id="{9DBB3E74-C1F5-105F-6F07-F146A122138C}"/>
                </a:ext>
              </a:extLst>
            </p:cNvPr>
            <p:cNvSpPr/>
            <p:nvPr/>
          </p:nvSpPr>
          <p:spPr>
            <a:xfrm>
              <a:off x="5810085" y="610512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0" u="none" strike="noStrike" cap="none" dirty="0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ML Perf</a:t>
              </a:r>
              <a:endParaRPr lang="en-US" sz="1400" b="0" i="0" u="none" strike="noStrike" cap="none" dirty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17;p2">
              <a:extLst>
                <a:ext uri="{FF2B5EF4-FFF2-40B4-BE49-F238E27FC236}">
                  <a16:creationId xmlns:a16="http://schemas.microsoft.com/office/drawing/2014/main" id="{28B1894A-D1CC-B627-6A58-A4A6B5B011ED}"/>
                </a:ext>
              </a:extLst>
            </p:cNvPr>
            <p:cNvSpPr/>
            <p:nvPr/>
          </p:nvSpPr>
          <p:spPr>
            <a:xfrm>
              <a:off x="7101484" y="610512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 err="1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PyTorch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18;p2">
              <a:extLst>
                <a:ext uri="{FF2B5EF4-FFF2-40B4-BE49-F238E27FC236}">
                  <a16:creationId xmlns:a16="http://schemas.microsoft.com/office/drawing/2014/main" id="{F914B498-D99D-98A0-ED91-DC177013B476}"/>
                </a:ext>
              </a:extLst>
            </p:cNvPr>
            <p:cNvSpPr/>
            <p:nvPr/>
          </p:nvSpPr>
          <p:spPr>
            <a:xfrm>
              <a:off x="8392883" y="610512"/>
              <a:ext cx="1114097" cy="428462"/>
            </a:xfrm>
            <a:prstGeom prst="rect">
              <a:avLst/>
            </a:prstGeom>
            <a:solidFill>
              <a:schemeClr val="tx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Running DL Models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20;p2">
              <a:extLst>
                <a:ext uri="{FF2B5EF4-FFF2-40B4-BE49-F238E27FC236}">
                  <a16:creationId xmlns:a16="http://schemas.microsoft.com/office/drawing/2014/main" id="{40C55D86-D11C-83ED-F7EE-97E16BB015FA}"/>
                </a:ext>
              </a:extLst>
            </p:cNvPr>
            <p:cNvSpPr/>
            <p:nvPr/>
          </p:nvSpPr>
          <p:spPr>
            <a:xfrm>
              <a:off x="4511790" y="610574"/>
              <a:ext cx="1287000" cy="428400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Introduction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8764202E-A7CD-B44E-EF66-D929F91A4391}"/>
              </a:ext>
            </a:extLst>
          </p:cNvPr>
          <p:cNvSpPr txBox="1"/>
          <p:nvPr/>
        </p:nvSpPr>
        <p:spPr>
          <a:xfrm>
            <a:off x="2482428" y="2391422"/>
            <a:ext cx="6950939" cy="40011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git clone https://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github.com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uschpc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/Running-DL-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Applications.git</a:t>
            </a:r>
            <a:endParaRPr lang="en-US" sz="200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18518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32;p3">
            <a:extLst>
              <a:ext uri="{FF2B5EF4-FFF2-40B4-BE49-F238E27FC236}">
                <a16:creationId xmlns:a16="http://schemas.microsoft.com/office/drawing/2014/main" id="{8D02093D-5DC4-EBAB-6CFB-7A284BFC1810}"/>
              </a:ext>
            </a:extLst>
          </p:cNvPr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Common types of GPU</a:t>
            </a:r>
            <a:endParaRPr lang="en-US"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F2CF8C4E-58F6-243F-7247-1044A9291A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344" y="2259316"/>
            <a:ext cx="10401191" cy="200211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296636E-9CD9-2375-9B39-EE582B2694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0344" y="1708084"/>
            <a:ext cx="10401191" cy="551232"/>
          </a:xfrm>
          <a:prstGeom prst="rect">
            <a:avLst/>
          </a:prstGeom>
        </p:spPr>
      </p:pic>
      <p:grpSp>
        <p:nvGrpSpPr>
          <p:cNvPr id="2" name="Google Shape;115;p2">
            <a:extLst>
              <a:ext uri="{FF2B5EF4-FFF2-40B4-BE49-F238E27FC236}">
                <a16:creationId xmlns:a16="http://schemas.microsoft.com/office/drawing/2014/main" id="{5009A089-9CDD-F5B9-13DB-13F887758FC0}"/>
              </a:ext>
            </a:extLst>
          </p:cNvPr>
          <p:cNvGrpSpPr/>
          <p:nvPr/>
        </p:nvGrpSpPr>
        <p:grpSpPr>
          <a:xfrm>
            <a:off x="7196810" y="28594"/>
            <a:ext cx="4995190" cy="428462"/>
            <a:chOff x="4511790" y="610512"/>
            <a:chExt cx="4995190" cy="428462"/>
          </a:xfrm>
        </p:grpSpPr>
        <p:sp>
          <p:nvSpPr>
            <p:cNvPr id="11" name="Google Shape;116;p2">
              <a:extLst>
                <a:ext uri="{FF2B5EF4-FFF2-40B4-BE49-F238E27FC236}">
                  <a16:creationId xmlns:a16="http://schemas.microsoft.com/office/drawing/2014/main" id="{57EF16B0-FAA8-0D3E-A666-10F62685EB1B}"/>
                </a:ext>
              </a:extLst>
            </p:cNvPr>
            <p:cNvSpPr/>
            <p:nvPr/>
          </p:nvSpPr>
          <p:spPr>
            <a:xfrm>
              <a:off x="5810085" y="610512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0" u="none" strike="noStrike" cap="none" dirty="0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ML Perf</a:t>
              </a:r>
              <a:endParaRPr lang="en-US" sz="1400" b="0" i="0" u="none" strike="noStrike" cap="none" dirty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17;p2">
              <a:extLst>
                <a:ext uri="{FF2B5EF4-FFF2-40B4-BE49-F238E27FC236}">
                  <a16:creationId xmlns:a16="http://schemas.microsoft.com/office/drawing/2014/main" id="{0F7A9346-6D70-E100-F0BE-620FEDBC0C6E}"/>
                </a:ext>
              </a:extLst>
            </p:cNvPr>
            <p:cNvSpPr/>
            <p:nvPr/>
          </p:nvSpPr>
          <p:spPr>
            <a:xfrm>
              <a:off x="7101484" y="610512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 err="1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PyTorch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18;p2">
              <a:extLst>
                <a:ext uri="{FF2B5EF4-FFF2-40B4-BE49-F238E27FC236}">
                  <a16:creationId xmlns:a16="http://schemas.microsoft.com/office/drawing/2014/main" id="{D2B46BA9-3ED0-6638-3059-99869ADF7B3D}"/>
                </a:ext>
              </a:extLst>
            </p:cNvPr>
            <p:cNvSpPr/>
            <p:nvPr/>
          </p:nvSpPr>
          <p:spPr>
            <a:xfrm>
              <a:off x="8392883" y="610512"/>
              <a:ext cx="1114097" cy="428462"/>
            </a:xfrm>
            <a:prstGeom prst="rect">
              <a:avLst/>
            </a:prstGeom>
            <a:solidFill>
              <a:schemeClr val="tx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Running DL Models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20;p2">
              <a:extLst>
                <a:ext uri="{FF2B5EF4-FFF2-40B4-BE49-F238E27FC236}">
                  <a16:creationId xmlns:a16="http://schemas.microsoft.com/office/drawing/2014/main" id="{FCA333EA-CBB9-C3E4-A175-86BCE12747F3}"/>
                </a:ext>
              </a:extLst>
            </p:cNvPr>
            <p:cNvSpPr/>
            <p:nvPr/>
          </p:nvSpPr>
          <p:spPr>
            <a:xfrm>
              <a:off x="4511790" y="610574"/>
              <a:ext cx="1287000" cy="428400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Introduction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091030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32;p3">
            <a:extLst>
              <a:ext uri="{FF2B5EF4-FFF2-40B4-BE49-F238E27FC236}">
                <a16:creationId xmlns:a16="http://schemas.microsoft.com/office/drawing/2014/main" id="{8D02093D-5DC4-EBAB-6CFB-7A284BFC1810}"/>
              </a:ext>
            </a:extLst>
          </p:cNvPr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Common types of GPU</a:t>
            </a:r>
            <a:endParaRPr lang="en-US"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4" name="Picture 13" descr="Table&#10;&#10;Description automatically generated">
            <a:extLst>
              <a:ext uri="{FF2B5EF4-FFF2-40B4-BE49-F238E27FC236}">
                <a16:creationId xmlns:a16="http://schemas.microsoft.com/office/drawing/2014/main" id="{9F252C8D-C975-1CBD-F274-4943AEBCA7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036" y="1742515"/>
            <a:ext cx="10145927" cy="3630194"/>
          </a:xfrm>
          <a:prstGeom prst="rect">
            <a:avLst/>
          </a:prstGeom>
        </p:spPr>
      </p:pic>
      <p:grpSp>
        <p:nvGrpSpPr>
          <p:cNvPr id="2" name="Google Shape;115;p2">
            <a:extLst>
              <a:ext uri="{FF2B5EF4-FFF2-40B4-BE49-F238E27FC236}">
                <a16:creationId xmlns:a16="http://schemas.microsoft.com/office/drawing/2014/main" id="{FF6AFA41-AF39-BABF-1E26-28C06FF96B21}"/>
              </a:ext>
            </a:extLst>
          </p:cNvPr>
          <p:cNvGrpSpPr/>
          <p:nvPr/>
        </p:nvGrpSpPr>
        <p:grpSpPr>
          <a:xfrm>
            <a:off x="7196810" y="28594"/>
            <a:ext cx="4995190" cy="428462"/>
            <a:chOff x="4511790" y="610512"/>
            <a:chExt cx="4995190" cy="428462"/>
          </a:xfrm>
        </p:grpSpPr>
        <p:sp>
          <p:nvSpPr>
            <p:cNvPr id="6" name="Google Shape;116;p2">
              <a:extLst>
                <a:ext uri="{FF2B5EF4-FFF2-40B4-BE49-F238E27FC236}">
                  <a16:creationId xmlns:a16="http://schemas.microsoft.com/office/drawing/2014/main" id="{C874CF3E-28C1-6982-DF67-91A555C65AD8}"/>
                </a:ext>
              </a:extLst>
            </p:cNvPr>
            <p:cNvSpPr/>
            <p:nvPr/>
          </p:nvSpPr>
          <p:spPr>
            <a:xfrm>
              <a:off x="5810085" y="610512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0" u="none" strike="noStrike" cap="none" dirty="0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ML Perf</a:t>
              </a:r>
              <a:endParaRPr lang="en-US" sz="1400" b="0" i="0" u="none" strike="noStrike" cap="none" dirty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17;p2">
              <a:extLst>
                <a:ext uri="{FF2B5EF4-FFF2-40B4-BE49-F238E27FC236}">
                  <a16:creationId xmlns:a16="http://schemas.microsoft.com/office/drawing/2014/main" id="{49E04754-6CDC-B057-CBC8-DD3874A5CBFF}"/>
                </a:ext>
              </a:extLst>
            </p:cNvPr>
            <p:cNvSpPr/>
            <p:nvPr/>
          </p:nvSpPr>
          <p:spPr>
            <a:xfrm>
              <a:off x="7101484" y="610512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 err="1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PyTorch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18;p2">
              <a:extLst>
                <a:ext uri="{FF2B5EF4-FFF2-40B4-BE49-F238E27FC236}">
                  <a16:creationId xmlns:a16="http://schemas.microsoft.com/office/drawing/2014/main" id="{21C3E70E-2648-F166-182A-D05FF250F7A2}"/>
                </a:ext>
              </a:extLst>
            </p:cNvPr>
            <p:cNvSpPr/>
            <p:nvPr/>
          </p:nvSpPr>
          <p:spPr>
            <a:xfrm>
              <a:off x="8392883" y="610512"/>
              <a:ext cx="1114097" cy="428462"/>
            </a:xfrm>
            <a:prstGeom prst="rect">
              <a:avLst/>
            </a:prstGeom>
            <a:solidFill>
              <a:schemeClr val="tx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Running DL Models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20;p2">
              <a:extLst>
                <a:ext uri="{FF2B5EF4-FFF2-40B4-BE49-F238E27FC236}">
                  <a16:creationId xmlns:a16="http://schemas.microsoft.com/office/drawing/2014/main" id="{974F5C99-996B-7C75-A92E-1C98C86EA76A}"/>
                </a:ext>
              </a:extLst>
            </p:cNvPr>
            <p:cNvSpPr/>
            <p:nvPr/>
          </p:nvSpPr>
          <p:spPr>
            <a:xfrm>
              <a:off x="4511790" y="610574"/>
              <a:ext cx="1287000" cy="428400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Introduction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804910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"/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History of AI</a:t>
            </a:r>
            <a:endParaRPr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2C96AF4-18D5-3D98-6D2C-46F00D5BBD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6828" y="1332331"/>
            <a:ext cx="4792717" cy="3428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6DD0A0C-9F58-39B8-6437-225F72056233}"/>
              </a:ext>
            </a:extLst>
          </p:cNvPr>
          <p:cNvSpPr txBox="1"/>
          <p:nvPr/>
        </p:nvSpPr>
        <p:spPr>
          <a:xfrm>
            <a:off x="6628059" y="4940893"/>
            <a:ext cx="5290130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b="0" i="0" u="none" strike="noStrike" dirty="0">
                <a:solidFill>
                  <a:srgbClr val="2021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The "standard interpretation" of the Turing test, in which player C, the interrogator, is given the task of trying to determine which player – A or B – is a computer and which is a human. The interrogator is limited to using the responses to written questions to make the determination.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860E3F5-7295-A77D-42BD-F5DF28F1BA90}"/>
              </a:ext>
            </a:extLst>
          </p:cNvPr>
          <p:cNvSpPr txBox="1"/>
          <p:nvPr/>
        </p:nvSpPr>
        <p:spPr>
          <a:xfrm>
            <a:off x="311625" y="1332330"/>
            <a:ext cx="5784375" cy="307776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b="1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Pre-1950s: Foundations of AI</a:t>
            </a:r>
            <a:r>
              <a:rPr lang="en-US" sz="20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endParaRPr lang="en-US" sz="2000" b="0" i="0" u="none" strike="noStrike" dirty="0">
              <a:solidFill>
                <a:srgbClr val="37415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r>
              <a:rPr lang="en-US" sz="2000" i="1" dirty="0">
                <a:solidFill>
                  <a:srgbClr val="3741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  <a:r>
              <a:rPr lang="en-US" sz="2000" b="0" i="1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he formal study of AI began with mathematicians and philosophers like Alan Turing.</a:t>
            </a:r>
          </a:p>
          <a:p>
            <a:pPr algn="just"/>
            <a:endParaRPr lang="en-US" sz="2000" dirty="0">
              <a:solidFill>
                <a:srgbClr val="37415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r>
              <a:rPr lang="en-US" sz="2000" b="0" i="1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In 1950, Alan Turing proposed the famous "Turing Test," a measure of a machine's ability to exhibit human-like intelligence. This concept laid the groundwork for future AI research.</a:t>
            </a:r>
          </a:p>
          <a:p>
            <a:endParaRPr lang="en-US" dirty="0"/>
          </a:p>
        </p:txBody>
      </p:sp>
      <p:grpSp>
        <p:nvGrpSpPr>
          <p:cNvPr id="2" name="Google Shape;115;p2">
            <a:extLst>
              <a:ext uri="{FF2B5EF4-FFF2-40B4-BE49-F238E27FC236}">
                <a16:creationId xmlns:a16="http://schemas.microsoft.com/office/drawing/2014/main" id="{34A2DA2F-8F6A-26B4-FB04-15BD5A0F047B}"/>
              </a:ext>
            </a:extLst>
          </p:cNvPr>
          <p:cNvGrpSpPr/>
          <p:nvPr/>
        </p:nvGrpSpPr>
        <p:grpSpPr>
          <a:xfrm>
            <a:off x="7196810" y="28594"/>
            <a:ext cx="4995190" cy="428462"/>
            <a:chOff x="4511790" y="610512"/>
            <a:chExt cx="4995190" cy="428462"/>
          </a:xfrm>
        </p:grpSpPr>
        <p:sp>
          <p:nvSpPr>
            <p:cNvPr id="4" name="Google Shape;116;p2">
              <a:extLst>
                <a:ext uri="{FF2B5EF4-FFF2-40B4-BE49-F238E27FC236}">
                  <a16:creationId xmlns:a16="http://schemas.microsoft.com/office/drawing/2014/main" id="{5D961587-1DE0-8341-884A-46132170EAB2}"/>
                </a:ext>
              </a:extLst>
            </p:cNvPr>
            <p:cNvSpPr/>
            <p:nvPr/>
          </p:nvSpPr>
          <p:spPr>
            <a:xfrm>
              <a:off x="5810085" y="610512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0" u="none" strike="noStrike" cap="none" dirty="0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ML Perf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117;p2">
              <a:extLst>
                <a:ext uri="{FF2B5EF4-FFF2-40B4-BE49-F238E27FC236}">
                  <a16:creationId xmlns:a16="http://schemas.microsoft.com/office/drawing/2014/main" id="{426DF49A-E2C7-345B-EEA3-AE8A49763CB6}"/>
                </a:ext>
              </a:extLst>
            </p:cNvPr>
            <p:cNvSpPr/>
            <p:nvPr/>
          </p:nvSpPr>
          <p:spPr>
            <a:xfrm>
              <a:off x="7101484" y="610512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 err="1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PyTorch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18;p2">
              <a:extLst>
                <a:ext uri="{FF2B5EF4-FFF2-40B4-BE49-F238E27FC236}">
                  <a16:creationId xmlns:a16="http://schemas.microsoft.com/office/drawing/2014/main" id="{FF2B3F30-8239-4CC0-574E-8A2F37850B04}"/>
                </a:ext>
              </a:extLst>
            </p:cNvPr>
            <p:cNvSpPr/>
            <p:nvPr/>
          </p:nvSpPr>
          <p:spPr>
            <a:xfrm>
              <a:off x="8392883" y="610512"/>
              <a:ext cx="1114097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Running DL Models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20;p2">
              <a:extLst>
                <a:ext uri="{FF2B5EF4-FFF2-40B4-BE49-F238E27FC236}">
                  <a16:creationId xmlns:a16="http://schemas.microsoft.com/office/drawing/2014/main" id="{499E03ED-662C-5579-669E-A413AD74B480}"/>
                </a:ext>
              </a:extLst>
            </p:cNvPr>
            <p:cNvSpPr/>
            <p:nvPr/>
          </p:nvSpPr>
          <p:spPr>
            <a:xfrm>
              <a:off x="4511790" y="610574"/>
              <a:ext cx="1287000" cy="428400"/>
            </a:xfrm>
            <a:prstGeom prst="rect">
              <a:avLst/>
            </a:prstGeom>
            <a:solidFill>
              <a:schemeClr val="dk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Introduction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194002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"/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History of AI</a:t>
            </a:r>
            <a:endParaRPr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860E3F5-7295-A77D-42BD-F5DF28F1BA90}"/>
              </a:ext>
            </a:extLst>
          </p:cNvPr>
          <p:cNvSpPr txBox="1"/>
          <p:nvPr/>
        </p:nvSpPr>
        <p:spPr>
          <a:xfrm>
            <a:off x="427239" y="1502619"/>
            <a:ext cx="5784375" cy="307776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b="1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1950s and 1960s: Early Research and Symbolic AI</a:t>
            </a:r>
            <a:r>
              <a:rPr lang="en-US" sz="20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endParaRPr lang="en-US" sz="2000" dirty="0">
              <a:solidFill>
                <a:srgbClr val="37415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r>
              <a:rPr lang="en-US" sz="2000" b="0" i="1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The term "artificial intelligence" was coined in 1956 at the Dartmouth Conference, where the field of AI research was officially established. </a:t>
            </a:r>
          </a:p>
          <a:p>
            <a:pPr algn="just"/>
            <a:endParaRPr lang="en-US" sz="2000" i="1" dirty="0">
              <a:solidFill>
                <a:srgbClr val="37415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r>
              <a:rPr lang="en-US" sz="2000" b="0" i="1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During this period, researchers focused on symbolic AI, using rules and logic to mimic human problem-solving processes. </a:t>
            </a:r>
          </a:p>
          <a:p>
            <a:endParaRPr lang="en-US" dirty="0"/>
          </a:p>
        </p:txBody>
      </p:sp>
      <p:pic>
        <p:nvPicPr>
          <p:cNvPr id="2052" name="Picture 4" descr="Divisio | Understanding AI - Part 3: Methods of symbolic AI">
            <a:extLst>
              <a:ext uri="{FF2B5EF4-FFF2-40B4-BE49-F238E27FC236}">
                <a16:creationId xmlns:a16="http://schemas.microsoft.com/office/drawing/2014/main" id="{3D582ADE-9BFC-8FB5-6606-52B95AC52A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8944" y="1332329"/>
            <a:ext cx="3921361" cy="3418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oogle Shape;115;p2">
            <a:extLst>
              <a:ext uri="{FF2B5EF4-FFF2-40B4-BE49-F238E27FC236}">
                <a16:creationId xmlns:a16="http://schemas.microsoft.com/office/drawing/2014/main" id="{0CF50162-1E38-432D-B3AF-46B5255D143A}"/>
              </a:ext>
            </a:extLst>
          </p:cNvPr>
          <p:cNvGrpSpPr/>
          <p:nvPr/>
        </p:nvGrpSpPr>
        <p:grpSpPr>
          <a:xfrm>
            <a:off x="7196810" y="28594"/>
            <a:ext cx="4995190" cy="428462"/>
            <a:chOff x="4511790" y="610512"/>
            <a:chExt cx="4995190" cy="428462"/>
          </a:xfrm>
        </p:grpSpPr>
        <p:sp>
          <p:nvSpPr>
            <p:cNvPr id="4" name="Google Shape;116;p2">
              <a:extLst>
                <a:ext uri="{FF2B5EF4-FFF2-40B4-BE49-F238E27FC236}">
                  <a16:creationId xmlns:a16="http://schemas.microsoft.com/office/drawing/2014/main" id="{984B5BED-0D98-B1CD-4647-F8586A10A420}"/>
                </a:ext>
              </a:extLst>
            </p:cNvPr>
            <p:cNvSpPr/>
            <p:nvPr/>
          </p:nvSpPr>
          <p:spPr>
            <a:xfrm>
              <a:off x="5810085" y="610512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0" u="none" strike="noStrike" cap="none" dirty="0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ML Perf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117;p2">
              <a:extLst>
                <a:ext uri="{FF2B5EF4-FFF2-40B4-BE49-F238E27FC236}">
                  <a16:creationId xmlns:a16="http://schemas.microsoft.com/office/drawing/2014/main" id="{695777A3-485D-BC68-4CD4-390CAFDD4100}"/>
                </a:ext>
              </a:extLst>
            </p:cNvPr>
            <p:cNvSpPr/>
            <p:nvPr/>
          </p:nvSpPr>
          <p:spPr>
            <a:xfrm>
              <a:off x="7101484" y="610512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 err="1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PyTorch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18;p2">
              <a:extLst>
                <a:ext uri="{FF2B5EF4-FFF2-40B4-BE49-F238E27FC236}">
                  <a16:creationId xmlns:a16="http://schemas.microsoft.com/office/drawing/2014/main" id="{D89B9CA4-8720-7061-6FF6-0F3131C9592A}"/>
                </a:ext>
              </a:extLst>
            </p:cNvPr>
            <p:cNvSpPr/>
            <p:nvPr/>
          </p:nvSpPr>
          <p:spPr>
            <a:xfrm>
              <a:off x="8392883" y="610512"/>
              <a:ext cx="1114097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Running DL Models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20;p2">
              <a:extLst>
                <a:ext uri="{FF2B5EF4-FFF2-40B4-BE49-F238E27FC236}">
                  <a16:creationId xmlns:a16="http://schemas.microsoft.com/office/drawing/2014/main" id="{89CAE7D6-5CAE-9A19-0121-FB2C3C67E1C8}"/>
                </a:ext>
              </a:extLst>
            </p:cNvPr>
            <p:cNvSpPr/>
            <p:nvPr/>
          </p:nvSpPr>
          <p:spPr>
            <a:xfrm>
              <a:off x="4511790" y="610574"/>
              <a:ext cx="1287000" cy="428400"/>
            </a:xfrm>
            <a:prstGeom prst="rect">
              <a:avLst/>
            </a:prstGeom>
            <a:solidFill>
              <a:schemeClr val="dk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Introduction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053609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"/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History of AI</a:t>
            </a:r>
            <a:endParaRPr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860E3F5-7295-A77D-42BD-F5DF28F1BA90}"/>
              </a:ext>
            </a:extLst>
          </p:cNvPr>
          <p:cNvSpPr txBox="1"/>
          <p:nvPr/>
        </p:nvSpPr>
        <p:spPr>
          <a:xfrm>
            <a:off x="311625" y="1332330"/>
            <a:ext cx="5784375" cy="369331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b="1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1970s and 1980s: Knowledge-Based Systems AI </a:t>
            </a:r>
          </a:p>
          <a:p>
            <a:endParaRPr lang="en-US" sz="2000" dirty="0">
              <a:solidFill>
                <a:srgbClr val="37415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000" i="1" dirty="0">
                <a:solidFill>
                  <a:srgbClr val="3741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</a:t>
            </a:r>
            <a:r>
              <a:rPr lang="en-US" sz="2000" b="0" i="1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esearch saw a shift towards knowledge-based systems and expert systems. </a:t>
            </a:r>
          </a:p>
          <a:p>
            <a:endParaRPr lang="en-US" sz="2000" i="1" dirty="0">
              <a:solidFill>
                <a:srgbClr val="37415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000" b="0" i="1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These systems utilized large knowledge bases to reason and draw conclusions about specific domains. </a:t>
            </a:r>
          </a:p>
          <a:p>
            <a:endParaRPr lang="en-US" sz="2000" i="1" dirty="0">
              <a:solidFill>
                <a:srgbClr val="37415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000" b="0" i="1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Though promising, early expert systems faced limitations due to the complexity of representing all human knowledge in a formalized manner.</a:t>
            </a:r>
          </a:p>
          <a:p>
            <a:endParaRPr lang="en-US" dirty="0"/>
          </a:p>
        </p:txBody>
      </p:sp>
      <p:pic>
        <p:nvPicPr>
          <p:cNvPr id="4098" name="Picture 2" descr="What is a knowledge-based system in the context of artificial intelligence?  - Quora">
            <a:extLst>
              <a:ext uri="{FF2B5EF4-FFF2-40B4-BE49-F238E27FC236}">
                <a16:creationId xmlns:a16="http://schemas.microsoft.com/office/drawing/2014/main" id="{F3B49A84-DC0A-47A4-C1AE-E329252257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3352" y="1822669"/>
            <a:ext cx="5497347" cy="2155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oogle Shape;115;p2">
            <a:extLst>
              <a:ext uri="{FF2B5EF4-FFF2-40B4-BE49-F238E27FC236}">
                <a16:creationId xmlns:a16="http://schemas.microsoft.com/office/drawing/2014/main" id="{0DC5D34A-968E-60F2-6055-2D97EA06BAFE}"/>
              </a:ext>
            </a:extLst>
          </p:cNvPr>
          <p:cNvGrpSpPr/>
          <p:nvPr/>
        </p:nvGrpSpPr>
        <p:grpSpPr>
          <a:xfrm>
            <a:off x="7196810" y="28594"/>
            <a:ext cx="4995190" cy="428462"/>
            <a:chOff x="4511790" y="610512"/>
            <a:chExt cx="4995190" cy="428462"/>
          </a:xfrm>
        </p:grpSpPr>
        <p:sp>
          <p:nvSpPr>
            <p:cNvPr id="4" name="Google Shape;116;p2">
              <a:extLst>
                <a:ext uri="{FF2B5EF4-FFF2-40B4-BE49-F238E27FC236}">
                  <a16:creationId xmlns:a16="http://schemas.microsoft.com/office/drawing/2014/main" id="{FE498336-1C2D-B0B6-2B9C-D7DA7528F9A7}"/>
                </a:ext>
              </a:extLst>
            </p:cNvPr>
            <p:cNvSpPr/>
            <p:nvPr/>
          </p:nvSpPr>
          <p:spPr>
            <a:xfrm>
              <a:off x="5810085" y="610512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0" u="none" strike="noStrike" cap="none" dirty="0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ML Perf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117;p2">
              <a:extLst>
                <a:ext uri="{FF2B5EF4-FFF2-40B4-BE49-F238E27FC236}">
                  <a16:creationId xmlns:a16="http://schemas.microsoft.com/office/drawing/2014/main" id="{960B982C-A013-5219-72F0-4FBCF1140E7D}"/>
                </a:ext>
              </a:extLst>
            </p:cNvPr>
            <p:cNvSpPr/>
            <p:nvPr/>
          </p:nvSpPr>
          <p:spPr>
            <a:xfrm>
              <a:off x="7101484" y="610512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 err="1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PyTorch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18;p2">
              <a:extLst>
                <a:ext uri="{FF2B5EF4-FFF2-40B4-BE49-F238E27FC236}">
                  <a16:creationId xmlns:a16="http://schemas.microsoft.com/office/drawing/2014/main" id="{0AF8EAA9-B36B-8797-3523-ABDF2E2A6845}"/>
                </a:ext>
              </a:extLst>
            </p:cNvPr>
            <p:cNvSpPr/>
            <p:nvPr/>
          </p:nvSpPr>
          <p:spPr>
            <a:xfrm>
              <a:off x="8392883" y="610512"/>
              <a:ext cx="1114097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Running DL Models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20;p2">
              <a:extLst>
                <a:ext uri="{FF2B5EF4-FFF2-40B4-BE49-F238E27FC236}">
                  <a16:creationId xmlns:a16="http://schemas.microsoft.com/office/drawing/2014/main" id="{C3EF0298-28BC-FB59-9A98-664A35E4667E}"/>
                </a:ext>
              </a:extLst>
            </p:cNvPr>
            <p:cNvSpPr/>
            <p:nvPr/>
          </p:nvSpPr>
          <p:spPr>
            <a:xfrm>
              <a:off x="4511790" y="610574"/>
              <a:ext cx="1287000" cy="428400"/>
            </a:xfrm>
            <a:prstGeom prst="rect">
              <a:avLst/>
            </a:prstGeom>
            <a:solidFill>
              <a:schemeClr val="dk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Introduction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931073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"/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History of AI</a:t>
            </a:r>
            <a:endParaRPr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860E3F5-7295-A77D-42BD-F5DF28F1BA90}"/>
              </a:ext>
            </a:extLst>
          </p:cNvPr>
          <p:cNvSpPr txBox="1"/>
          <p:nvPr/>
        </p:nvSpPr>
        <p:spPr>
          <a:xfrm>
            <a:off x="311625" y="1332330"/>
            <a:ext cx="5784375" cy="276998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b="1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1980s and 1990s: AI Winter</a:t>
            </a:r>
            <a:r>
              <a:rPr lang="en-US" sz="20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endParaRPr lang="en-US" sz="2000" dirty="0">
              <a:solidFill>
                <a:srgbClr val="37415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000" b="0" i="1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During this period, AI faced a decline in interest and funding due to unmet expectations and the inability to deliver on grand promises. </a:t>
            </a:r>
          </a:p>
          <a:p>
            <a:endParaRPr lang="en-US" sz="2000" i="1" dirty="0">
              <a:solidFill>
                <a:srgbClr val="37415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000" b="0" i="1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Progress in AI did not match initial optimism, leading to a phase known as the "AI Winter."</a:t>
            </a:r>
          </a:p>
          <a:p>
            <a:endParaRPr lang="en-US" dirty="0"/>
          </a:p>
        </p:txBody>
      </p:sp>
      <p:pic>
        <p:nvPicPr>
          <p:cNvPr id="9" name="Picture 8" descr="A cartoon of a robot&#10;&#10;Description automatically generated">
            <a:extLst>
              <a:ext uri="{FF2B5EF4-FFF2-40B4-BE49-F238E27FC236}">
                <a16:creationId xmlns:a16="http://schemas.microsoft.com/office/drawing/2014/main" id="{3917B4D7-1E95-1CB2-4F2C-3D87C4AEF4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3417" y="1332330"/>
            <a:ext cx="3839539" cy="3495536"/>
          </a:xfrm>
          <a:prstGeom prst="rect">
            <a:avLst/>
          </a:prstGeom>
        </p:spPr>
      </p:pic>
      <p:grpSp>
        <p:nvGrpSpPr>
          <p:cNvPr id="2" name="Google Shape;115;p2">
            <a:extLst>
              <a:ext uri="{FF2B5EF4-FFF2-40B4-BE49-F238E27FC236}">
                <a16:creationId xmlns:a16="http://schemas.microsoft.com/office/drawing/2014/main" id="{E9F86109-7869-60DC-A33C-826C5DC694AB}"/>
              </a:ext>
            </a:extLst>
          </p:cNvPr>
          <p:cNvGrpSpPr/>
          <p:nvPr/>
        </p:nvGrpSpPr>
        <p:grpSpPr>
          <a:xfrm>
            <a:off x="7196810" y="28594"/>
            <a:ext cx="4995190" cy="428462"/>
            <a:chOff x="4511790" y="610512"/>
            <a:chExt cx="4995190" cy="428462"/>
          </a:xfrm>
        </p:grpSpPr>
        <p:sp>
          <p:nvSpPr>
            <p:cNvPr id="4" name="Google Shape;116;p2">
              <a:extLst>
                <a:ext uri="{FF2B5EF4-FFF2-40B4-BE49-F238E27FC236}">
                  <a16:creationId xmlns:a16="http://schemas.microsoft.com/office/drawing/2014/main" id="{C497B9EA-4FA1-FBAF-FA93-F52181096A6C}"/>
                </a:ext>
              </a:extLst>
            </p:cNvPr>
            <p:cNvSpPr/>
            <p:nvPr/>
          </p:nvSpPr>
          <p:spPr>
            <a:xfrm>
              <a:off x="5810085" y="610512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0" u="none" strike="noStrike" cap="none" dirty="0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ML Perf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117;p2">
              <a:extLst>
                <a:ext uri="{FF2B5EF4-FFF2-40B4-BE49-F238E27FC236}">
                  <a16:creationId xmlns:a16="http://schemas.microsoft.com/office/drawing/2014/main" id="{7E9A63B2-BE16-5922-035B-51441D6CA765}"/>
                </a:ext>
              </a:extLst>
            </p:cNvPr>
            <p:cNvSpPr/>
            <p:nvPr/>
          </p:nvSpPr>
          <p:spPr>
            <a:xfrm>
              <a:off x="7101484" y="610512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 err="1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PyTorch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18;p2">
              <a:extLst>
                <a:ext uri="{FF2B5EF4-FFF2-40B4-BE49-F238E27FC236}">
                  <a16:creationId xmlns:a16="http://schemas.microsoft.com/office/drawing/2014/main" id="{62267E8D-3103-10C0-6352-2F246087EC4C}"/>
                </a:ext>
              </a:extLst>
            </p:cNvPr>
            <p:cNvSpPr/>
            <p:nvPr/>
          </p:nvSpPr>
          <p:spPr>
            <a:xfrm>
              <a:off x="8392883" y="610512"/>
              <a:ext cx="1114097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Running DL Models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20;p2">
              <a:extLst>
                <a:ext uri="{FF2B5EF4-FFF2-40B4-BE49-F238E27FC236}">
                  <a16:creationId xmlns:a16="http://schemas.microsoft.com/office/drawing/2014/main" id="{3B1CAF07-78E4-8C52-E38B-307E496EEE30}"/>
                </a:ext>
              </a:extLst>
            </p:cNvPr>
            <p:cNvSpPr/>
            <p:nvPr/>
          </p:nvSpPr>
          <p:spPr>
            <a:xfrm>
              <a:off x="4511790" y="610574"/>
              <a:ext cx="1287000" cy="428400"/>
            </a:xfrm>
            <a:prstGeom prst="rect">
              <a:avLst/>
            </a:prstGeom>
            <a:solidFill>
              <a:schemeClr val="dk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Introduction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270133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"/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History of AI</a:t>
            </a:r>
            <a:endParaRPr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860E3F5-7295-A77D-42BD-F5DF28F1BA90}"/>
              </a:ext>
            </a:extLst>
          </p:cNvPr>
          <p:cNvSpPr txBox="1"/>
          <p:nvPr/>
        </p:nvSpPr>
        <p:spPr>
          <a:xfrm>
            <a:off x="311625" y="1332330"/>
            <a:ext cx="6782858" cy="369331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b="1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Late 1990s and 2000s: Machine Learning and Neural Networks</a:t>
            </a:r>
            <a:r>
              <a:rPr lang="en-US" sz="20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endParaRPr lang="en-US" sz="2000" dirty="0">
              <a:solidFill>
                <a:srgbClr val="37415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000" b="0" i="1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The resurgence of AI came with the advent of machine learning techniques, particularly neural networks. </a:t>
            </a:r>
          </a:p>
          <a:p>
            <a:endParaRPr lang="en-US" sz="2000" i="1" dirty="0">
              <a:solidFill>
                <a:srgbClr val="37415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000" b="0" i="1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Improved computational power and access to vast amounts of data allowed neural networks to excel in tasks like image recognition and language processing. </a:t>
            </a:r>
          </a:p>
          <a:p>
            <a:endParaRPr lang="en-US" sz="2000" i="1" dirty="0">
              <a:solidFill>
                <a:srgbClr val="37415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000" b="0" i="1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Support vector machines and other machine learning algorithms also gained popularity.</a:t>
            </a:r>
          </a:p>
          <a:p>
            <a:endParaRPr lang="en-US" dirty="0"/>
          </a:p>
        </p:txBody>
      </p:sp>
      <p:pic>
        <p:nvPicPr>
          <p:cNvPr id="6146" name="Picture 2" descr="A simple neural network with Python and Keras - PyImageSearch">
            <a:extLst>
              <a:ext uri="{FF2B5EF4-FFF2-40B4-BE49-F238E27FC236}">
                <a16:creationId xmlns:a16="http://schemas.microsoft.com/office/drawing/2014/main" id="{9FE60D6D-1802-2788-874E-500AA048F6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2445" y="1891861"/>
            <a:ext cx="4492531" cy="2203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oogle Shape;115;p2">
            <a:extLst>
              <a:ext uri="{FF2B5EF4-FFF2-40B4-BE49-F238E27FC236}">
                <a16:creationId xmlns:a16="http://schemas.microsoft.com/office/drawing/2014/main" id="{4CB1DC94-716A-1544-DAD3-F8F8B515FE00}"/>
              </a:ext>
            </a:extLst>
          </p:cNvPr>
          <p:cNvGrpSpPr/>
          <p:nvPr/>
        </p:nvGrpSpPr>
        <p:grpSpPr>
          <a:xfrm>
            <a:off x="7196810" y="28594"/>
            <a:ext cx="4995190" cy="428462"/>
            <a:chOff x="4511790" y="610512"/>
            <a:chExt cx="4995190" cy="428462"/>
          </a:xfrm>
        </p:grpSpPr>
        <p:sp>
          <p:nvSpPr>
            <p:cNvPr id="4" name="Google Shape;116;p2">
              <a:extLst>
                <a:ext uri="{FF2B5EF4-FFF2-40B4-BE49-F238E27FC236}">
                  <a16:creationId xmlns:a16="http://schemas.microsoft.com/office/drawing/2014/main" id="{ADFA3303-4A6C-7DA4-9FBA-2042E4D0ACEA}"/>
                </a:ext>
              </a:extLst>
            </p:cNvPr>
            <p:cNvSpPr/>
            <p:nvPr/>
          </p:nvSpPr>
          <p:spPr>
            <a:xfrm>
              <a:off x="5810085" y="610512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0" u="none" strike="noStrike" cap="none" dirty="0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ML Perf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117;p2">
              <a:extLst>
                <a:ext uri="{FF2B5EF4-FFF2-40B4-BE49-F238E27FC236}">
                  <a16:creationId xmlns:a16="http://schemas.microsoft.com/office/drawing/2014/main" id="{2414D296-2D9C-FA04-D43E-8BD41EA9F91F}"/>
                </a:ext>
              </a:extLst>
            </p:cNvPr>
            <p:cNvSpPr/>
            <p:nvPr/>
          </p:nvSpPr>
          <p:spPr>
            <a:xfrm>
              <a:off x="7101484" y="610512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 err="1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PyTorch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18;p2">
              <a:extLst>
                <a:ext uri="{FF2B5EF4-FFF2-40B4-BE49-F238E27FC236}">
                  <a16:creationId xmlns:a16="http://schemas.microsoft.com/office/drawing/2014/main" id="{F8B53564-5942-5D5C-A734-BE99482A7FD6}"/>
                </a:ext>
              </a:extLst>
            </p:cNvPr>
            <p:cNvSpPr/>
            <p:nvPr/>
          </p:nvSpPr>
          <p:spPr>
            <a:xfrm>
              <a:off x="8392883" y="610512"/>
              <a:ext cx="1114097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Running DL Models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20;p2">
              <a:extLst>
                <a:ext uri="{FF2B5EF4-FFF2-40B4-BE49-F238E27FC236}">
                  <a16:creationId xmlns:a16="http://schemas.microsoft.com/office/drawing/2014/main" id="{CE7D55BF-C847-0FDA-F025-83C75F442FD2}"/>
                </a:ext>
              </a:extLst>
            </p:cNvPr>
            <p:cNvSpPr/>
            <p:nvPr/>
          </p:nvSpPr>
          <p:spPr>
            <a:xfrm>
              <a:off x="4511790" y="610574"/>
              <a:ext cx="1287000" cy="428400"/>
            </a:xfrm>
            <a:prstGeom prst="rect">
              <a:avLst/>
            </a:prstGeom>
            <a:solidFill>
              <a:schemeClr val="dk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Introduction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648925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"/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History of AI</a:t>
            </a:r>
            <a:endParaRPr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860E3F5-7295-A77D-42BD-F5DF28F1BA90}"/>
              </a:ext>
            </a:extLst>
          </p:cNvPr>
          <p:cNvSpPr txBox="1"/>
          <p:nvPr/>
        </p:nvSpPr>
        <p:spPr>
          <a:xfrm>
            <a:off x="311625" y="1332330"/>
            <a:ext cx="4796403" cy="369331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b="1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2010s: Deep Learning and AI Breakthroughs</a:t>
            </a:r>
            <a:r>
              <a:rPr lang="en-US" sz="20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endParaRPr lang="en-US" sz="2000" dirty="0">
              <a:solidFill>
                <a:srgbClr val="37415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000" b="0" i="1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Deep learning, a subset of machine learning using artificial neural networks with multiple layers, became the driving force behind many AI breakthroughs.</a:t>
            </a:r>
          </a:p>
          <a:p>
            <a:endParaRPr lang="en-US" sz="2000" i="1" dirty="0">
              <a:solidFill>
                <a:srgbClr val="37415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000" b="0" i="1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Applications of AI proliferated in various fields, including natural language processing, computer vision, robotics, and autonomous vehicles.</a:t>
            </a:r>
          </a:p>
          <a:p>
            <a:endParaRPr lang="en-US" dirty="0"/>
          </a:p>
        </p:txBody>
      </p:sp>
      <p:pic>
        <p:nvPicPr>
          <p:cNvPr id="7170" name="Picture 2" descr="A Comprehensive Guide to Convolutional Neural Networks — the ELI5 way |  Saturn Cloud Blog">
            <a:extLst>
              <a:ext uri="{FF2B5EF4-FFF2-40B4-BE49-F238E27FC236}">
                <a16:creationId xmlns:a16="http://schemas.microsoft.com/office/drawing/2014/main" id="{48E74E64-811F-EDB6-6CAB-2EC0378F2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4489" y="1807780"/>
            <a:ext cx="6736644" cy="2276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oogle Shape;115;p2">
            <a:extLst>
              <a:ext uri="{FF2B5EF4-FFF2-40B4-BE49-F238E27FC236}">
                <a16:creationId xmlns:a16="http://schemas.microsoft.com/office/drawing/2014/main" id="{67BDF849-DF51-4E4E-9D75-755F4C7AAA8D}"/>
              </a:ext>
            </a:extLst>
          </p:cNvPr>
          <p:cNvGrpSpPr/>
          <p:nvPr/>
        </p:nvGrpSpPr>
        <p:grpSpPr>
          <a:xfrm>
            <a:off x="7196810" y="28594"/>
            <a:ext cx="4995190" cy="428462"/>
            <a:chOff x="4511790" y="610512"/>
            <a:chExt cx="4995190" cy="428462"/>
          </a:xfrm>
        </p:grpSpPr>
        <p:sp>
          <p:nvSpPr>
            <p:cNvPr id="4" name="Google Shape;116;p2">
              <a:extLst>
                <a:ext uri="{FF2B5EF4-FFF2-40B4-BE49-F238E27FC236}">
                  <a16:creationId xmlns:a16="http://schemas.microsoft.com/office/drawing/2014/main" id="{06ED859C-F3A0-42DE-9BA2-2DC6BB20D142}"/>
                </a:ext>
              </a:extLst>
            </p:cNvPr>
            <p:cNvSpPr/>
            <p:nvPr/>
          </p:nvSpPr>
          <p:spPr>
            <a:xfrm>
              <a:off x="5810085" y="610512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0" u="none" strike="noStrike" cap="none" dirty="0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ML Perf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117;p2">
              <a:extLst>
                <a:ext uri="{FF2B5EF4-FFF2-40B4-BE49-F238E27FC236}">
                  <a16:creationId xmlns:a16="http://schemas.microsoft.com/office/drawing/2014/main" id="{E0CA7D51-95CD-0144-3236-5D39C4B01400}"/>
                </a:ext>
              </a:extLst>
            </p:cNvPr>
            <p:cNvSpPr/>
            <p:nvPr/>
          </p:nvSpPr>
          <p:spPr>
            <a:xfrm>
              <a:off x="7101484" y="610512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 err="1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PyTorch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18;p2">
              <a:extLst>
                <a:ext uri="{FF2B5EF4-FFF2-40B4-BE49-F238E27FC236}">
                  <a16:creationId xmlns:a16="http://schemas.microsoft.com/office/drawing/2014/main" id="{4919A5E7-4F5C-E2FF-786F-FA2BCAF0CBD7}"/>
                </a:ext>
              </a:extLst>
            </p:cNvPr>
            <p:cNvSpPr/>
            <p:nvPr/>
          </p:nvSpPr>
          <p:spPr>
            <a:xfrm>
              <a:off x="8392883" y="610512"/>
              <a:ext cx="1114097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Running DL Models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20;p2">
              <a:extLst>
                <a:ext uri="{FF2B5EF4-FFF2-40B4-BE49-F238E27FC236}">
                  <a16:creationId xmlns:a16="http://schemas.microsoft.com/office/drawing/2014/main" id="{B0804396-FCBD-99D9-E648-B96DEABBADE5}"/>
                </a:ext>
              </a:extLst>
            </p:cNvPr>
            <p:cNvSpPr/>
            <p:nvPr/>
          </p:nvSpPr>
          <p:spPr>
            <a:xfrm>
              <a:off x="4511790" y="610574"/>
              <a:ext cx="1287000" cy="428400"/>
            </a:xfrm>
            <a:prstGeom prst="rect">
              <a:avLst/>
            </a:prstGeom>
            <a:solidFill>
              <a:schemeClr val="dk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Introduction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43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"/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History of AI</a:t>
            </a:r>
            <a:endParaRPr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860E3F5-7295-A77D-42BD-F5DF28F1BA90}"/>
              </a:ext>
            </a:extLst>
          </p:cNvPr>
          <p:cNvSpPr txBox="1"/>
          <p:nvPr/>
        </p:nvSpPr>
        <p:spPr>
          <a:xfrm>
            <a:off x="311625" y="1332330"/>
            <a:ext cx="6425506" cy="400109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b="1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Present and Beyond</a:t>
            </a:r>
            <a:r>
              <a:rPr lang="en-US" sz="20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endParaRPr lang="en-US" sz="2000" dirty="0">
              <a:solidFill>
                <a:srgbClr val="37415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000" b="0" i="1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AI continues to evolve rapidly, with ongoing research in areas like reinforcement learning, explainable AI, Large Language Model and AI ethics. </a:t>
            </a:r>
          </a:p>
          <a:p>
            <a:endParaRPr lang="en-US" sz="2000" i="1" dirty="0">
              <a:solidFill>
                <a:srgbClr val="37415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000" b="0" i="1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Integration of AI in everyday life through virtual assistants, smart devices, and recommendation systems is becoming increasingly common. </a:t>
            </a:r>
          </a:p>
          <a:p>
            <a:endParaRPr lang="en-US" sz="2000" i="1" dirty="0">
              <a:solidFill>
                <a:srgbClr val="37415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000" b="0" i="1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However, concerns about AI's societal impact, privacy, and ethical implications persist.</a:t>
            </a:r>
          </a:p>
          <a:p>
            <a:endParaRPr lang="en-US" dirty="0"/>
          </a:p>
        </p:txBody>
      </p:sp>
      <p:pic>
        <p:nvPicPr>
          <p:cNvPr id="1028" name="Picture 4" descr="Breaking Barriers: Harnessing the True Power of AI Beyond Admiration and  Apprehension - CXOToday.com">
            <a:extLst>
              <a:ext uri="{FF2B5EF4-FFF2-40B4-BE49-F238E27FC236}">
                <a16:creationId xmlns:a16="http://schemas.microsoft.com/office/drawing/2014/main" id="{44FB6D87-9F9B-F3C7-7BCE-DCEF8BCF73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7644" y="1686910"/>
            <a:ext cx="4122683" cy="2748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oogle Shape;115;p2">
            <a:extLst>
              <a:ext uri="{FF2B5EF4-FFF2-40B4-BE49-F238E27FC236}">
                <a16:creationId xmlns:a16="http://schemas.microsoft.com/office/drawing/2014/main" id="{02B39B04-DB53-27C8-5F1F-E56B00FC163E}"/>
              </a:ext>
            </a:extLst>
          </p:cNvPr>
          <p:cNvGrpSpPr/>
          <p:nvPr/>
        </p:nvGrpSpPr>
        <p:grpSpPr>
          <a:xfrm>
            <a:off x="7196810" y="28594"/>
            <a:ext cx="4995190" cy="428462"/>
            <a:chOff x="4511790" y="610512"/>
            <a:chExt cx="4995190" cy="428462"/>
          </a:xfrm>
        </p:grpSpPr>
        <p:sp>
          <p:nvSpPr>
            <p:cNvPr id="4" name="Google Shape;116;p2">
              <a:extLst>
                <a:ext uri="{FF2B5EF4-FFF2-40B4-BE49-F238E27FC236}">
                  <a16:creationId xmlns:a16="http://schemas.microsoft.com/office/drawing/2014/main" id="{99E302B8-CB30-05D3-D237-5A7FFB0B144F}"/>
                </a:ext>
              </a:extLst>
            </p:cNvPr>
            <p:cNvSpPr/>
            <p:nvPr/>
          </p:nvSpPr>
          <p:spPr>
            <a:xfrm>
              <a:off x="5810085" y="610512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0" u="none" strike="noStrike" cap="none" dirty="0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ML Perf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117;p2">
              <a:extLst>
                <a:ext uri="{FF2B5EF4-FFF2-40B4-BE49-F238E27FC236}">
                  <a16:creationId xmlns:a16="http://schemas.microsoft.com/office/drawing/2014/main" id="{E9E546B0-B28D-B3B1-2A70-98AB1A9F525F}"/>
                </a:ext>
              </a:extLst>
            </p:cNvPr>
            <p:cNvSpPr/>
            <p:nvPr/>
          </p:nvSpPr>
          <p:spPr>
            <a:xfrm>
              <a:off x="7101484" y="610512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 err="1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PyTorch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18;p2">
              <a:extLst>
                <a:ext uri="{FF2B5EF4-FFF2-40B4-BE49-F238E27FC236}">
                  <a16:creationId xmlns:a16="http://schemas.microsoft.com/office/drawing/2014/main" id="{EBEC9377-0E4F-8C20-3C99-043AA2B0212E}"/>
                </a:ext>
              </a:extLst>
            </p:cNvPr>
            <p:cNvSpPr/>
            <p:nvPr/>
          </p:nvSpPr>
          <p:spPr>
            <a:xfrm>
              <a:off x="8392883" y="610512"/>
              <a:ext cx="1114097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Running DL Models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20;p2">
              <a:extLst>
                <a:ext uri="{FF2B5EF4-FFF2-40B4-BE49-F238E27FC236}">
                  <a16:creationId xmlns:a16="http://schemas.microsoft.com/office/drawing/2014/main" id="{D608F3C7-0687-E69E-9357-EE53C43C36DB}"/>
                </a:ext>
              </a:extLst>
            </p:cNvPr>
            <p:cNvSpPr/>
            <p:nvPr/>
          </p:nvSpPr>
          <p:spPr>
            <a:xfrm>
              <a:off x="4511790" y="610574"/>
              <a:ext cx="1287000" cy="428400"/>
            </a:xfrm>
            <a:prstGeom prst="rect">
              <a:avLst/>
            </a:prstGeom>
            <a:solidFill>
              <a:schemeClr val="dk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Introduction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516926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9402</TotalTime>
  <Words>1006</Words>
  <Application>Microsoft Macintosh PowerPoint</Application>
  <PresentationFormat>Widescreen</PresentationFormat>
  <Paragraphs>209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azo-sans-web</vt:lpstr>
      <vt:lpstr>Arial</vt:lpstr>
      <vt:lpstr>Calibri</vt:lpstr>
      <vt:lpstr>Courier New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Iman Rahbari</dc:creator>
  <cp:lastModifiedBy>Hao Ji</cp:lastModifiedBy>
  <cp:revision>81</cp:revision>
  <dcterms:created xsi:type="dcterms:W3CDTF">2022-01-11T02:05:25Z</dcterms:created>
  <dcterms:modified xsi:type="dcterms:W3CDTF">2025-04-10T16:15:13Z</dcterms:modified>
</cp:coreProperties>
</file>